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3" r:id="rId1"/>
    <p:sldMasterId id="2147484056" r:id="rId2"/>
  </p:sldMasterIdLst>
  <p:notesMasterIdLst>
    <p:notesMasterId r:id="rId60"/>
  </p:notesMasterIdLst>
  <p:sldIdLst>
    <p:sldId id="487" r:id="rId3"/>
    <p:sldId id="489" r:id="rId4"/>
    <p:sldId id="494" r:id="rId5"/>
    <p:sldId id="498" r:id="rId6"/>
    <p:sldId id="491" r:id="rId7"/>
    <p:sldId id="495" r:id="rId8"/>
    <p:sldId id="496" r:id="rId9"/>
    <p:sldId id="493" r:id="rId10"/>
    <p:sldId id="415" r:id="rId11"/>
    <p:sldId id="417" r:id="rId12"/>
    <p:sldId id="502" r:id="rId13"/>
    <p:sldId id="503" r:id="rId14"/>
    <p:sldId id="504" r:id="rId15"/>
    <p:sldId id="505" r:id="rId16"/>
    <p:sldId id="506" r:id="rId17"/>
    <p:sldId id="507" r:id="rId18"/>
    <p:sldId id="508" r:id="rId19"/>
    <p:sldId id="509" r:id="rId20"/>
    <p:sldId id="510" r:id="rId21"/>
    <p:sldId id="511" r:id="rId22"/>
    <p:sldId id="512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21" r:id="rId32"/>
    <p:sldId id="522" r:id="rId33"/>
    <p:sldId id="523" r:id="rId34"/>
    <p:sldId id="524" r:id="rId35"/>
    <p:sldId id="525" r:id="rId36"/>
    <p:sldId id="526" r:id="rId37"/>
    <p:sldId id="527" r:id="rId38"/>
    <p:sldId id="528" r:id="rId39"/>
    <p:sldId id="529" r:id="rId40"/>
    <p:sldId id="530" r:id="rId41"/>
    <p:sldId id="531" r:id="rId42"/>
    <p:sldId id="532" r:id="rId43"/>
    <p:sldId id="533" r:id="rId44"/>
    <p:sldId id="534" r:id="rId45"/>
    <p:sldId id="535" r:id="rId46"/>
    <p:sldId id="536" r:id="rId47"/>
    <p:sldId id="537" r:id="rId48"/>
    <p:sldId id="538" r:id="rId49"/>
    <p:sldId id="539" r:id="rId50"/>
    <p:sldId id="540" r:id="rId51"/>
    <p:sldId id="541" r:id="rId52"/>
    <p:sldId id="542" r:id="rId53"/>
    <p:sldId id="543" r:id="rId54"/>
    <p:sldId id="544" r:id="rId55"/>
    <p:sldId id="501" r:id="rId56"/>
    <p:sldId id="500" r:id="rId57"/>
    <p:sldId id="499" r:id="rId58"/>
    <p:sldId id="390" r:id="rId5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995"/>
    <a:srgbClr val="FFFD78"/>
    <a:srgbClr val="6D97BF"/>
    <a:srgbClr val="A0B0C1"/>
    <a:srgbClr val="8C110A"/>
    <a:srgbClr val="1C1C1C"/>
    <a:srgbClr val="DDDDDD"/>
    <a:srgbClr val="AFB09F"/>
    <a:srgbClr val="C8B9A6"/>
    <a:srgbClr val="418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5956"/>
    <p:restoredTop sz="78297"/>
  </p:normalViewPr>
  <p:slideViewPr>
    <p:cSldViewPr snapToGrid="0" snapToObjects="1" showGuides="1">
      <p:cViewPr>
        <p:scale>
          <a:sx n="80" d="100"/>
          <a:sy n="80" d="100"/>
        </p:scale>
        <p:origin x="144" y="568"/>
      </p:cViewPr>
      <p:guideLst>
        <p:guide orient="horz" pos="2160"/>
        <p:guide pos="32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notesMaster" Target="notesMasters/notes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EB160BA-B317-4CA8-A0D4-1C817CB6ED63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956143-918C-4AFF-BD4B-4B24EE8C56BA}">
      <dgm:prSet phldrT="[Text]" custT="1"/>
      <dgm:spPr>
        <a:solidFill>
          <a:srgbClr val="FFFF00">
            <a:alpha val="50000"/>
          </a:srgbClr>
        </a:solidFill>
      </dgm:spPr>
      <dgm:t>
        <a:bodyPr/>
        <a:lstStyle/>
        <a:p>
          <a:r>
            <a:rPr lang="en-US" sz="3600" dirty="0" smtClean="0"/>
            <a:t>Nutrition OR Diet OR Mindfulness</a:t>
          </a:r>
          <a:endParaRPr lang="en-US" sz="3600" dirty="0"/>
        </a:p>
      </dgm:t>
    </dgm:pt>
    <dgm:pt modelId="{04BFC998-C6F3-4F85-BA8E-4BF718BEEEC0}" type="parTrans" cxnId="{0684E2F8-ADC5-4853-9ED2-0089653D7E21}">
      <dgm:prSet/>
      <dgm:spPr/>
      <dgm:t>
        <a:bodyPr/>
        <a:lstStyle/>
        <a:p>
          <a:endParaRPr lang="en-US"/>
        </a:p>
      </dgm:t>
    </dgm:pt>
    <dgm:pt modelId="{3F20FBF8-09EA-42D9-B05D-FAFEB20E9E54}" type="sibTrans" cxnId="{0684E2F8-ADC5-4853-9ED2-0089653D7E21}">
      <dgm:prSet/>
      <dgm:spPr/>
      <dgm:t>
        <a:bodyPr/>
        <a:lstStyle/>
        <a:p>
          <a:endParaRPr lang="en-US"/>
        </a:p>
      </dgm:t>
    </dgm:pt>
    <dgm:pt modelId="{FAD92130-880E-436C-9A07-B9199A3E28D7}">
      <dgm:prSet phldrT="[Text]" custT="1"/>
      <dgm:spPr>
        <a:solidFill>
          <a:srgbClr val="C00000">
            <a:alpha val="50000"/>
          </a:srgbClr>
        </a:solidFill>
      </dgm:spPr>
      <dgm:t>
        <a:bodyPr/>
        <a:lstStyle/>
        <a:p>
          <a:r>
            <a:rPr lang="en-US" sz="3600" dirty="0" smtClean="0"/>
            <a:t>Health outcomes (or mood or attention or stress)</a:t>
          </a:r>
          <a:endParaRPr lang="en-US" sz="3600" dirty="0"/>
        </a:p>
      </dgm:t>
    </dgm:pt>
    <dgm:pt modelId="{A820ADB8-E85D-40F5-9B65-7191A4270DC9}" type="parTrans" cxnId="{34855A04-50C7-4B1E-A8B6-7BD731ECBC07}">
      <dgm:prSet/>
      <dgm:spPr/>
      <dgm:t>
        <a:bodyPr/>
        <a:lstStyle/>
        <a:p>
          <a:endParaRPr lang="en-US"/>
        </a:p>
      </dgm:t>
    </dgm:pt>
    <dgm:pt modelId="{E67488DD-171F-4F14-B278-40150803167A}" type="sibTrans" cxnId="{34855A04-50C7-4B1E-A8B6-7BD731ECBC07}">
      <dgm:prSet/>
      <dgm:spPr/>
      <dgm:t>
        <a:bodyPr/>
        <a:lstStyle/>
        <a:p>
          <a:endParaRPr lang="en-US"/>
        </a:p>
      </dgm:t>
    </dgm:pt>
    <dgm:pt modelId="{53A9CDD9-9646-41E6-B061-1DD796C6739D}">
      <dgm:prSet phldrT="[Text]" custT="1"/>
      <dgm:spPr>
        <a:solidFill>
          <a:srgbClr val="00B0F0">
            <a:alpha val="50000"/>
          </a:srgbClr>
        </a:solidFill>
      </dgm:spPr>
      <dgm:t>
        <a:bodyPr/>
        <a:lstStyle/>
        <a:p>
          <a:r>
            <a:rPr lang="en-US" sz="3200" dirty="0" smtClean="0"/>
            <a:t>ADD </a:t>
          </a:r>
          <a:endParaRPr lang="en-US" sz="3200" dirty="0"/>
        </a:p>
      </dgm:t>
    </dgm:pt>
    <dgm:pt modelId="{BF690EA8-33E8-418E-B95F-46097F494452}" type="parTrans" cxnId="{F1A15B6F-63E2-4D8B-9D35-6176BC56F3CA}">
      <dgm:prSet/>
      <dgm:spPr/>
      <dgm:t>
        <a:bodyPr/>
        <a:lstStyle/>
        <a:p>
          <a:endParaRPr lang="en-US"/>
        </a:p>
      </dgm:t>
    </dgm:pt>
    <dgm:pt modelId="{9BC56DD1-A774-44B9-85E4-36C8481FD9F8}" type="sibTrans" cxnId="{F1A15B6F-63E2-4D8B-9D35-6176BC56F3CA}">
      <dgm:prSet/>
      <dgm:spPr/>
      <dgm:t>
        <a:bodyPr/>
        <a:lstStyle/>
        <a:p>
          <a:endParaRPr lang="en-US"/>
        </a:p>
      </dgm:t>
    </dgm:pt>
    <dgm:pt modelId="{A0A628E2-62EB-4F31-9357-B840E9DB7054}" type="pres">
      <dgm:prSet presAssocID="{0EB160BA-B317-4CA8-A0D4-1C817CB6ED63}" presName="compositeShape" presStyleCnt="0">
        <dgm:presLayoutVars>
          <dgm:chMax val="7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CB8C1D8-29FE-4471-A4FD-DCBF8BDC1B05}" type="pres">
      <dgm:prSet presAssocID="{B5956143-918C-4AFF-BD4B-4B24EE8C56BA}" presName="circ1" presStyleLbl="vennNode1" presStyleIdx="0" presStyleCnt="3" custScaleX="131807" custScaleY="76927" custLinFactNeighborX="-49956" custLinFactNeighborY="40814"/>
      <dgm:spPr/>
      <dgm:t>
        <a:bodyPr/>
        <a:lstStyle/>
        <a:p>
          <a:endParaRPr lang="en-US"/>
        </a:p>
      </dgm:t>
    </dgm:pt>
    <dgm:pt modelId="{CBACD470-A91D-418B-BF0C-CBC449A6A7FC}" type="pres">
      <dgm:prSet presAssocID="{B5956143-918C-4AFF-BD4B-4B24EE8C56BA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64E1DB-B424-40BB-91FB-6191FD55EF77}" type="pres">
      <dgm:prSet presAssocID="{FAD92130-880E-436C-9A07-B9199A3E28D7}" presName="circ2" presStyleLbl="vennNode1" presStyleIdx="1" presStyleCnt="3" custScaleX="131369" custScaleY="94705" custLinFactNeighborX="-18386" custLinFactNeighborY="13225"/>
      <dgm:spPr/>
      <dgm:t>
        <a:bodyPr/>
        <a:lstStyle/>
        <a:p>
          <a:endParaRPr lang="en-US"/>
        </a:p>
      </dgm:t>
    </dgm:pt>
    <dgm:pt modelId="{BCF00603-04B8-400D-8873-26CF9554C538}" type="pres">
      <dgm:prSet presAssocID="{FAD92130-880E-436C-9A07-B9199A3E28D7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5FF0F5E-5946-4620-BF65-3A707F3036AC}" type="pres">
      <dgm:prSet presAssocID="{53A9CDD9-9646-41E6-B061-1DD796C6739D}" presName="circ3" presStyleLbl="vennNode1" presStyleIdx="2" presStyleCnt="3" custScaleY="67477" custLinFactNeighborX="-39352" custLinFactNeighborY="17846"/>
      <dgm:spPr/>
      <dgm:t>
        <a:bodyPr/>
        <a:lstStyle/>
        <a:p>
          <a:endParaRPr lang="en-US"/>
        </a:p>
      </dgm:t>
    </dgm:pt>
    <dgm:pt modelId="{DF1E2A94-4B6D-4C57-8F45-2A6DBAE866DA}" type="pres">
      <dgm:prSet presAssocID="{53A9CDD9-9646-41E6-B061-1DD796C6739D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A15B6F-63E2-4D8B-9D35-6176BC56F3CA}" srcId="{0EB160BA-B317-4CA8-A0D4-1C817CB6ED63}" destId="{53A9CDD9-9646-41E6-B061-1DD796C6739D}" srcOrd="2" destOrd="0" parTransId="{BF690EA8-33E8-418E-B95F-46097F494452}" sibTransId="{9BC56DD1-A774-44B9-85E4-36C8481FD9F8}"/>
    <dgm:cxn modelId="{34855A04-50C7-4B1E-A8B6-7BD731ECBC07}" srcId="{0EB160BA-B317-4CA8-A0D4-1C817CB6ED63}" destId="{FAD92130-880E-436C-9A07-B9199A3E28D7}" srcOrd="1" destOrd="0" parTransId="{A820ADB8-E85D-40F5-9B65-7191A4270DC9}" sibTransId="{E67488DD-171F-4F14-B278-40150803167A}"/>
    <dgm:cxn modelId="{F6C89039-7C2F-8A49-B4DC-9DD110B68ACF}" type="presOf" srcId="{53A9CDD9-9646-41E6-B061-1DD796C6739D}" destId="{DF1E2A94-4B6D-4C57-8F45-2A6DBAE866DA}" srcOrd="1" destOrd="0" presId="urn:microsoft.com/office/officeart/2005/8/layout/venn1"/>
    <dgm:cxn modelId="{13B0EDB9-CBD6-0742-B5EE-81A14B2B067D}" type="presOf" srcId="{B5956143-918C-4AFF-BD4B-4B24EE8C56BA}" destId="{2CB8C1D8-29FE-4471-A4FD-DCBF8BDC1B05}" srcOrd="0" destOrd="0" presId="urn:microsoft.com/office/officeart/2005/8/layout/venn1"/>
    <dgm:cxn modelId="{21781638-BAB5-F94F-9400-C9C479340977}" type="presOf" srcId="{53A9CDD9-9646-41E6-B061-1DD796C6739D}" destId="{55FF0F5E-5946-4620-BF65-3A707F3036AC}" srcOrd="0" destOrd="0" presId="urn:microsoft.com/office/officeart/2005/8/layout/venn1"/>
    <dgm:cxn modelId="{0684E2F8-ADC5-4853-9ED2-0089653D7E21}" srcId="{0EB160BA-B317-4CA8-A0D4-1C817CB6ED63}" destId="{B5956143-918C-4AFF-BD4B-4B24EE8C56BA}" srcOrd="0" destOrd="0" parTransId="{04BFC998-C6F3-4F85-BA8E-4BF718BEEEC0}" sibTransId="{3F20FBF8-09EA-42D9-B05D-FAFEB20E9E54}"/>
    <dgm:cxn modelId="{61EB0C3D-14C3-DC48-9396-4D49A67D3EC5}" type="presOf" srcId="{FAD92130-880E-436C-9A07-B9199A3E28D7}" destId="{4164E1DB-B424-40BB-91FB-6191FD55EF77}" srcOrd="0" destOrd="0" presId="urn:microsoft.com/office/officeart/2005/8/layout/venn1"/>
    <dgm:cxn modelId="{B3A5CCAE-C2D4-C74D-A48A-CAA5361C627B}" type="presOf" srcId="{B5956143-918C-4AFF-BD4B-4B24EE8C56BA}" destId="{CBACD470-A91D-418B-BF0C-CBC449A6A7FC}" srcOrd="1" destOrd="0" presId="urn:microsoft.com/office/officeart/2005/8/layout/venn1"/>
    <dgm:cxn modelId="{047FDE11-4417-1040-A47F-7183142BE2E6}" type="presOf" srcId="{FAD92130-880E-436C-9A07-B9199A3E28D7}" destId="{BCF00603-04B8-400D-8873-26CF9554C538}" srcOrd="1" destOrd="0" presId="urn:microsoft.com/office/officeart/2005/8/layout/venn1"/>
    <dgm:cxn modelId="{F3EC2335-BBAC-4441-BA97-17AA93716E57}" type="presOf" srcId="{0EB160BA-B317-4CA8-A0D4-1C817CB6ED63}" destId="{A0A628E2-62EB-4F31-9357-B840E9DB7054}" srcOrd="0" destOrd="0" presId="urn:microsoft.com/office/officeart/2005/8/layout/venn1"/>
    <dgm:cxn modelId="{4D98AC97-EAD1-ED4D-942F-3634DD959031}" type="presParOf" srcId="{A0A628E2-62EB-4F31-9357-B840E9DB7054}" destId="{2CB8C1D8-29FE-4471-A4FD-DCBF8BDC1B05}" srcOrd="0" destOrd="0" presId="urn:microsoft.com/office/officeart/2005/8/layout/venn1"/>
    <dgm:cxn modelId="{FFD3858E-A722-4C43-9760-6019035D36F9}" type="presParOf" srcId="{A0A628E2-62EB-4F31-9357-B840E9DB7054}" destId="{CBACD470-A91D-418B-BF0C-CBC449A6A7FC}" srcOrd="1" destOrd="0" presId="urn:microsoft.com/office/officeart/2005/8/layout/venn1"/>
    <dgm:cxn modelId="{B5B359E9-3645-1540-B45B-987E1E7AF538}" type="presParOf" srcId="{A0A628E2-62EB-4F31-9357-B840E9DB7054}" destId="{4164E1DB-B424-40BB-91FB-6191FD55EF77}" srcOrd="2" destOrd="0" presId="urn:microsoft.com/office/officeart/2005/8/layout/venn1"/>
    <dgm:cxn modelId="{D96908DA-B366-754E-9E2F-8273283A586C}" type="presParOf" srcId="{A0A628E2-62EB-4F31-9357-B840E9DB7054}" destId="{BCF00603-04B8-400D-8873-26CF9554C538}" srcOrd="3" destOrd="0" presId="urn:microsoft.com/office/officeart/2005/8/layout/venn1"/>
    <dgm:cxn modelId="{8C7681A9-BFB9-B549-925C-5A53E819344C}" type="presParOf" srcId="{A0A628E2-62EB-4F31-9357-B840E9DB7054}" destId="{55FF0F5E-5946-4620-BF65-3A707F3036AC}" srcOrd="4" destOrd="0" presId="urn:microsoft.com/office/officeart/2005/8/layout/venn1"/>
    <dgm:cxn modelId="{3589D35E-2F28-7643-954E-0F2B798B698B}" type="presParOf" srcId="{A0A628E2-62EB-4F31-9357-B840E9DB7054}" destId="{DF1E2A94-4B6D-4C57-8F45-2A6DBAE866DA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8C1D8-29FE-4471-A4FD-DCBF8BDC1B05}">
      <dsp:nvSpPr>
        <dsp:cNvPr id="0" name=""/>
        <dsp:cNvSpPr/>
      </dsp:nvSpPr>
      <dsp:spPr>
        <a:xfrm>
          <a:off x="423338" y="1384318"/>
          <a:ext cx="3459710" cy="2019203"/>
        </a:xfrm>
        <a:prstGeom prst="ellipse">
          <a:avLst/>
        </a:prstGeom>
        <a:solidFill>
          <a:srgbClr val="FFFF00">
            <a:alpha val="50000"/>
          </a:srgb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Nutrition OR Diet OR Mindfulness</a:t>
          </a:r>
          <a:endParaRPr lang="en-US" sz="3600" kern="1200" dirty="0"/>
        </a:p>
      </dsp:txBody>
      <dsp:txXfrm>
        <a:off x="884633" y="1737678"/>
        <a:ext cx="2537120" cy="908641"/>
      </dsp:txXfrm>
    </dsp:sp>
    <dsp:sp modelId="{4164E1DB-B424-40BB-91FB-6191FD55EF77}">
      <dsp:nvSpPr>
        <dsp:cNvPr id="0" name=""/>
        <dsp:cNvSpPr/>
      </dsp:nvSpPr>
      <dsp:spPr>
        <a:xfrm>
          <a:off x="2204872" y="2033237"/>
          <a:ext cx="3448213" cy="2485845"/>
        </a:xfrm>
        <a:prstGeom prst="ellipse">
          <a:avLst/>
        </a:prstGeom>
        <a:solidFill>
          <a:srgbClr val="C00000">
            <a:alpha val="50000"/>
          </a:srgb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kern="1200" dirty="0" smtClean="0"/>
            <a:t>Health outcomes (or mood or attention or stress)</a:t>
          </a:r>
          <a:endParaRPr lang="en-US" sz="3600" kern="1200" dirty="0"/>
        </a:p>
      </dsp:txBody>
      <dsp:txXfrm>
        <a:off x="3259451" y="2675414"/>
        <a:ext cx="2068928" cy="1367215"/>
      </dsp:txXfrm>
    </dsp:sp>
    <dsp:sp modelId="{55FF0F5E-5946-4620-BF65-3A707F3036AC}">
      <dsp:nvSpPr>
        <dsp:cNvPr id="0" name=""/>
        <dsp:cNvSpPr/>
      </dsp:nvSpPr>
      <dsp:spPr>
        <a:xfrm>
          <a:off x="171989" y="2545989"/>
          <a:ext cx="2624830" cy="1771156"/>
        </a:xfrm>
        <a:prstGeom prst="ellipse">
          <a:avLst/>
        </a:prstGeom>
        <a:solidFill>
          <a:srgbClr val="00B0F0">
            <a:alpha val="50000"/>
          </a:srgb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ADD </a:t>
          </a:r>
          <a:endParaRPr lang="en-US" sz="3200" kern="1200" dirty="0"/>
        </a:p>
      </dsp:txBody>
      <dsp:txXfrm>
        <a:off x="419161" y="3003538"/>
        <a:ext cx="1574898" cy="9741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15D8C-BFDF-2D42-931F-25E06C5F5D5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44A0E-38FD-2445-AB69-5F020EC840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3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eorge_Clooney" TargetMode="External"/><Relationship Id="rId4" Type="http://schemas.openxmlformats.org/officeDocument/2006/relationships/hyperlink" Target="https://commons.wikimedia.org/wiki/File:Scarlett_Johansson_C%C3%A9sars_2014.jpg" TargetMode="External"/><Relationship Id="rId5" Type="http://schemas.openxmlformats.org/officeDocument/2006/relationships/hyperlink" Target="https://commons.wikimedia.org/wiki/File:Scarlett_Johansson_2,_2012.jpg" TargetMode="External"/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0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313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21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535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*is*</a:t>
            </a:r>
            <a:r>
              <a:rPr lang="en-US" baseline="0" dirty="0" smtClean="0"/>
              <a:t> Scopus?</a:t>
            </a:r>
          </a:p>
          <a:p>
            <a:endParaRPr lang="en-US" baseline="0" dirty="0" smtClean="0"/>
          </a:p>
          <a:p>
            <a:r>
              <a:rPr lang="en-US" dirty="0" smtClean="0">
                <a:hlinkClick r:id="rId3"/>
              </a:rPr>
              <a:t>https://en.wikipedia.org/wiki/George_Clooney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4"/>
              </a:rPr>
              <a:t>https://commons.wikimedia.org/wiki/File:Scarlett_Johansson_C%C3%A9sars_2014.jpg</a:t>
            </a:r>
            <a:r>
              <a:rPr lang="en-US" dirty="0" smtClean="0"/>
              <a:t> </a:t>
            </a:r>
          </a:p>
          <a:p>
            <a:r>
              <a:rPr lang="en-US" dirty="0" smtClean="0">
                <a:hlinkClick r:id="rId5"/>
              </a:rPr>
              <a:t>https://commons.wikimedia.org/wiki/File:Scarlett_Johansson_2,_2012.jpg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/>
              <a:t>Insert sound clip “I Believe in Miracles”; disco ball;</a:t>
            </a:r>
          </a:p>
          <a:p>
            <a:r>
              <a:rPr lang="en-US" dirty="0" smtClean="0"/>
              <a:t>https://www.youtube.com/watch?v=aOl4oeHZnBk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767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01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39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Science example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do you do a basic search in Scopus? Examples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Keyword, NOT MeSH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Quotation marks for multi-word phrases (“heart attack”)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like to “OR” within one line and “AND” between lines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7896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Science example</a:t>
            </a:r>
            <a:r>
              <a:rPr lang="en-US" baseline="0" dirty="0" smtClean="0"/>
              <a:t> 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91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4648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8464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40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43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9358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3560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16624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38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4659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30592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CiteScore </a:t>
            </a:r>
            <a:r>
              <a:rPr lang="en-US" sz="1200" dirty="0" smtClean="0"/>
              <a:t>- Measures average citations received per document published in the serial.</a:t>
            </a:r>
          </a:p>
          <a:p>
            <a:endParaRPr lang="en-US" sz="1200" dirty="0" smtClean="0"/>
          </a:p>
          <a:p>
            <a:r>
              <a:rPr lang="en-US" sz="1200" b="1" dirty="0" smtClean="0"/>
              <a:t>SJR </a:t>
            </a:r>
            <a:r>
              <a:rPr lang="en-US" sz="1200" dirty="0" smtClean="0"/>
              <a:t>- SCImago Journal Rank measures weighted citations received by the serial. Citation weighting depends on subject field and prestige (SJR) of the citing serial.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SNIP</a:t>
            </a:r>
            <a:r>
              <a:rPr lang="en-US" sz="1200" dirty="0" smtClean="0"/>
              <a:t> - Source Normalized Impact per Paper measures actual citations received relative to citations expected for the serial’s subject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6718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CiteScore </a:t>
            </a:r>
            <a:r>
              <a:rPr lang="en-US" sz="1200" dirty="0" smtClean="0"/>
              <a:t>- Measures average citations received per document published in the serial.</a:t>
            </a:r>
          </a:p>
          <a:p>
            <a:endParaRPr lang="en-US" sz="1200" dirty="0" smtClean="0"/>
          </a:p>
          <a:p>
            <a:r>
              <a:rPr lang="en-US" sz="1200" b="1" dirty="0" smtClean="0"/>
              <a:t>SJR </a:t>
            </a:r>
            <a:r>
              <a:rPr lang="en-US" sz="1200" dirty="0" smtClean="0"/>
              <a:t>- SCImago Journal Rank measures weighted citations received by the serial. Citation weighting depends on subject field and prestige (SJR) of the citing serial.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SNIP</a:t>
            </a:r>
            <a:r>
              <a:rPr lang="en-US" sz="1200" dirty="0" smtClean="0"/>
              <a:t> - Source Normalized Impact per Paper measures actual citations received relative to citations expected for the serial’s subject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06136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 smtClean="0"/>
              <a:t>CiteScore </a:t>
            </a:r>
            <a:r>
              <a:rPr lang="en-US" sz="1200" dirty="0" smtClean="0"/>
              <a:t>- Measures average citations received per document published in the serial.</a:t>
            </a:r>
          </a:p>
          <a:p>
            <a:endParaRPr lang="en-US" sz="1200" dirty="0" smtClean="0"/>
          </a:p>
          <a:p>
            <a:r>
              <a:rPr lang="en-US" sz="1200" b="1" dirty="0" smtClean="0"/>
              <a:t>SJR </a:t>
            </a:r>
            <a:r>
              <a:rPr lang="en-US" sz="1200" dirty="0" smtClean="0"/>
              <a:t>- SCImago Journal Rank measures weighted citations received by the serial. Citation weighting depends on subject field and prestige (SJR) of the citing serial.</a:t>
            </a:r>
          </a:p>
          <a:p>
            <a:endParaRPr lang="en-US" sz="1200" b="1" dirty="0" smtClean="0"/>
          </a:p>
          <a:p>
            <a:r>
              <a:rPr lang="en-US" sz="1200" b="1" dirty="0" smtClean="0"/>
              <a:t>SNIP</a:t>
            </a:r>
            <a:r>
              <a:rPr lang="en-US" sz="1200" dirty="0" smtClean="0"/>
              <a:t> - Source Normalized Impact per Paper measures actual citations received relative to citations expected for the serial’s subject field.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0518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AM I DONE??</a:t>
            </a:r>
          </a:p>
          <a:p>
            <a:r>
              <a:rPr lang="en-US" baseline="0" dirty="0" smtClean="0"/>
              <a:t>we want comprehension but not at the sake of thousands of articles to search through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32687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4688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433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310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1259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32195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4359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6370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925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5374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700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Build = one term at a time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05939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45696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8977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99698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59867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5108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49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3794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particulars of searching in Scopus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Adjacency?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do variations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Asterisk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50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148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 particulars of searching in Scopus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Adjacency?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 to do variations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Asterisk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51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830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r>
              <a:rPr lang="en-US" dirty="0" smtClean="0"/>
              <a:t>Pain W/15 morphine</a:t>
            </a:r>
          </a:p>
          <a:p>
            <a:r>
              <a:rPr lang="en-US" dirty="0" smtClean="0"/>
              <a:t>Behavioral PRE/3 disturbances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52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22827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https://upload.wikimedia.org/wikipedia/commons/7/77/Heart_symbol_c00.png</a:t>
            </a:r>
          </a:p>
          <a:p>
            <a:r>
              <a:rPr lang="en-US" dirty="0" smtClean="0"/>
              <a:t>https://pixabay.com/p-309645/?no_redirect</a:t>
            </a:r>
          </a:p>
          <a:p>
            <a:endParaRPr lang="en-US" dirty="0" smtClean="0"/>
          </a:p>
          <a:p>
            <a:r>
              <a:rPr lang="en-US" dirty="0" smtClean="0"/>
              <a:t>Insert sound clip “I Believe in Miracles”; disco ball;</a:t>
            </a:r>
          </a:p>
          <a:p>
            <a:r>
              <a:rPr lang="en-US" dirty="0" smtClean="0"/>
              <a:t>https://www.youtube.com/watch?v=aOl4oeHZnBk</a:t>
            </a:r>
            <a:r>
              <a:rPr lang="en-US" baseline="0" dirty="0" smtClean="0"/>
              <a:t>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CBF5E8D-3554-4BFF-BA48-B20EB100E403}" type="slidenum">
              <a:rPr lang="en-US" smtClean="0">
                <a:solidFill>
                  <a:prstClr val="black"/>
                </a:solidFill>
              </a:rPr>
              <a:pPr/>
              <a:t>53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769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Difference between background and foreground question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 maps = good for developing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background (more mechanistic) questions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PICO = good for developing more clinical (applied)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questions **don’t start with a question and pull out pieces for PICO!</a:t>
            </a: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01410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Provided</a:t>
            </a:r>
            <a:r>
              <a:rPr lang="en-US" baseline="0" dirty="0" smtClean="0"/>
              <a:t> example: car accidents and text messaging</a:t>
            </a:r>
            <a:endParaRPr lang="en-US" dirty="0" smtClean="0"/>
          </a:p>
          <a:p>
            <a:r>
              <a:rPr lang="en-US" dirty="0" smtClean="0"/>
              <a:t>Then they use</a:t>
            </a:r>
            <a:r>
              <a:rPr lang="en-US" baseline="0" dirty="0" smtClean="0"/>
              <a:t> their research question (goal is to acquire some articles or citation files -&gt; we’ll add to citation manager at upcoming session)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892659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764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6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Try making a concept map!</a:t>
            </a:r>
          </a:p>
          <a:p>
            <a:r>
              <a:rPr lang="en-US" dirty="0" smtClean="0"/>
              <a:t>Letisha’s demo</a:t>
            </a:r>
          </a:p>
          <a:p>
            <a:r>
              <a:rPr lang="en-US" dirty="0" smtClean="0"/>
              <a:t>valentine’s day candy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5895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1AB27B-D03E-4440-8997-4B22624379F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348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542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Provided</a:t>
            </a:r>
            <a:r>
              <a:rPr lang="en-US" baseline="0" dirty="0" smtClean="0"/>
              <a:t> example: HIV and AIDS; HIV or AIDS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6097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346947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0626" y="4282763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626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47522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6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359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9144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5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5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>
              <a:solidFill>
                <a:srgbClr val="344068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B476E6E-D5DC-4989-98E2-45590A8D3EF3}" type="slidenum">
              <a:rPr lang="en-US" smtClean="0">
                <a:solidFill>
                  <a:srgbClr val="344068"/>
                </a:solidFill>
              </a:rPr>
              <a:pPr/>
              <a:t>‹#›</a:t>
            </a:fld>
            <a:endParaRPr lang="en-US" dirty="0">
              <a:solidFill>
                <a:srgbClr val="344068"/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5234" cy="822960"/>
          </a:xfrm>
        </p:spPr>
        <p:txBody>
          <a:bodyPr tIns="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j-lt"/>
              </a:defRPr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0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87B22B2E-5577-4B15-A862-ADA487C4ED0D}" type="datetimeFigureOut">
              <a:rPr lang="en-US" smtClean="0"/>
              <a:pPr/>
              <a:t>5/3/17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1B476E6E-D5DC-4989-98E2-45590A8D3EF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  <p:sldLayoutId id="2147484066" r:id="rId10"/>
    <p:sldLayoutId id="2147484067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g"/><Relationship Id="rId5" Type="http://schemas.openxmlformats.org/officeDocument/2006/relationships/hyperlink" Target="https://en.wikipedia.org/wiki/George_Clooney" TargetMode="External"/><Relationship Id="rId6" Type="http://schemas.openxmlformats.org/officeDocument/2006/relationships/hyperlink" Target="https://commons.wikimedia.org/wiki/File:Scarlett_Johansson_2,_2012.jpg" TargetMode="External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4.xml"/><Relationship Id="rId2" Type="http://schemas.openxmlformats.org/officeDocument/2006/relationships/diagramData" Target="../diagrams/data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hyperlink" Target="http://www.ohsu.edu/xd/education/library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lm.nih.gov/bsd/disted/video/index.html" TargetMode="External"/><Relationship Id="rId4" Type="http://schemas.openxmlformats.org/officeDocument/2006/relationships/hyperlink" Target="http://www.ohsu.edu/xd/education/library/contact.cf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ovid.com/site/support/training.jsp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3.png"/><Relationship Id="rId5" Type="http://schemas.openxmlformats.org/officeDocument/2006/relationships/hyperlink" Target="https://www.flickr.com/photos/jeanlouis_zimmermann/3055800558" TargetMode="Externa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541" y="1815570"/>
            <a:ext cx="8214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409995"/>
                </a:solidFill>
                <a:latin typeface="+mj-lt"/>
                <a:ea typeface="Montserrat" charset="0"/>
                <a:cs typeface="Montserrat" charset="0"/>
              </a:rPr>
              <a:t>Research Project Workshop 05:</a:t>
            </a:r>
          </a:p>
          <a:p>
            <a:pPr algn="ctr"/>
            <a:r>
              <a:rPr lang="en-US" sz="4000" dirty="0" smtClean="0">
                <a:latin typeface="+mj-lt"/>
              </a:rPr>
              <a:t>Efficient Searches, Part II</a:t>
            </a:r>
            <a:endParaRPr lang="en-US" sz="4000" dirty="0" smtClean="0">
              <a:solidFill>
                <a:srgbClr val="409995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172" y="3860033"/>
            <a:ext cx="849527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Montserrat" charset="0"/>
                <a:cs typeface="Montserrat" charset="0"/>
              </a:rPr>
              <a:t>May 3, 2017</a:t>
            </a:r>
          </a:p>
          <a:p>
            <a:pPr algn="ctr"/>
            <a:r>
              <a:rPr lang="en-US" sz="2000" dirty="0" smtClean="0">
                <a:latin typeface="+mj-lt"/>
                <a:ea typeface="Montserrat" charset="0"/>
                <a:cs typeface="Montserrat" charset="0"/>
              </a:rPr>
              <a:t>	         Andrew Hamilton, MS, MLS </a:t>
            </a:r>
          </a:p>
          <a:p>
            <a:pPr algn="ctr"/>
            <a:r>
              <a:rPr lang="en-US" sz="2000" dirty="0" smtClean="0">
                <a:latin typeface="+mj-lt"/>
                <a:ea typeface="Montserrat" charset="0"/>
                <a:cs typeface="Montserrat" charset="0"/>
              </a:rPr>
              <a:t>		Laura Zeigen, MA, MLIS, MPH</a:t>
            </a:r>
          </a:p>
          <a:p>
            <a:pPr algn="ctr"/>
            <a:r>
              <a:rPr lang="en-US" sz="2000" dirty="0">
                <a:latin typeface="+mj-lt"/>
                <a:ea typeface="Montserrat" charset="0"/>
                <a:cs typeface="Montserrat" charset="0"/>
              </a:rPr>
              <a:t>	</a:t>
            </a:r>
            <a:r>
              <a:rPr lang="en-US" sz="2000" dirty="0" smtClean="0">
                <a:latin typeface="+mj-lt"/>
                <a:ea typeface="Montserrat" charset="0"/>
                <a:cs typeface="Montserrat" charset="0"/>
              </a:rPr>
              <a:t>&amp; Letisha Wyatt, PhD</a:t>
            </a:r>
            <a:endParaRPr lang="en-US" sz="2000" dirty="0"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5453" y="4290920"/>
            <a:ext cx="22653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  <a:ea typeface="Montserrat" charset="0"/>
                <a:cs typeface="Montserrat" charset="0"/>
              </a:rPr>
              <a:t>Instructor(s</a:t>
            </a:r>
            <a:r>
              <a:rPr lang="en-US" sz="2800" dirty="0">
                <a:ea typeface="Montserrat" charset="0"/>
                <a:cs typeface="Montserrat" charset="0"/>
              </a:rPr>
              <a:t>):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10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4001"/>
            <a:ext cx="9144000" cy="753979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boolean operators</a:t>
            </a:r>
            <a:endParaRPr lang="en-US" b="1" dirty="0">
              <a:solidFill>
                <a:srgbClr val="409995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1" y="1475874"/>
            <a:ext cx="9045779" cy="349535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1654086" y="6581001"/>
            <a:ext cx="70487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Adapted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from https://</a:t>
            </a:r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sites.google.com/a/onalaskaschools.com/tech/boolean-search-tools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395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620" y="2464128"/>
            <a:ext cx="8496579" cy="1610566"/>
          </a:xfrm>
        </p:spPr>
        <p:txBody>
          <a:bodyPr anchor="ctr">
            <a:noAutofit/>
          </a:bodyPr>
          <a:lstStyle/>
          <a:p>
            <a:pPr algn="ctr"/>
            <a:r>
              <a:rPr lang="en-US" sz="4800" b="1" dirty="0" smtClean="0">
                <a:solidFill>
                  <a:srgbClr val="409995"/>
                </a:solidFill>
              </a:rPr>
              <a:t>scopus!</a:t>
            </a:r>
            <a:endParaRPr lang="en-US" sz="48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9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Magic of Scopus!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Laura Zeigen, MA, MLIS, MPH, AHIP</a:t>
            </a:r>
          </a:p>
          <a:p>
            <a:r>
              <a:rPr lang="en-US" dirty="0" smtClean="0"/>
              <a:t>May 3, 2017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240" y="1600295"/>
            <a:ext cx="1844278" cy="1846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29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What </a:t>
            </a:r>
            <a:r>
              <a:rPr lang="en-US" i="1" dirty="0" smtClean="0"/>
              <a:t>is</a:t>
            </a:r>
            <a:r>
              <a:rPr lang="en-US" dirty="0" smtClean="0"/>
              <a:t> Scopus?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</a:t>
            </a:r>
            <a:r>
              <a:rPr lang="en-US" dirty="0"/>
              <a:t> Title and topic </a:t>
            </a:r>
            <a:r>
              <a:rPr lang="en-US" dirty="0" smtClean="0"/>
              <a:t>searches and basic navigation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 smtClean="0"/>
              <a:t> “Cited by” sort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Using Scopus to figure out which journals might be useful to publish in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Author 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Institution/affiliation search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US" dirty="0" smtClean="0"/>
              <a:t>Other stuff (saving lists, exporting)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 Syntax</a:t>
            </a:r>
          </a:p>
        </p:txBody>
      </p:sp>
    </p:spTree>
    <p:extLst>
      <p:ext uri="{BB962C8B-B14F-4D97-AF65-F5344CB8AC3E}">
        <p14:creationId xmlns:p14="http://schemas.microsoft.com/office/powerpoint/2010/main" val="59930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79" y="857250"/>
            <a:ext cx="3794760" cy="48851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296" y="857251"/>
            <a:ext cx="3472551" cy="48851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1399" y="5742432"/>
            <a:ext cx="741726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prstClr val="black"/>
                </a:solidFill>
                <a:hlinkClick r:id="rId5"/>
              </a:rPr>
              <a:t>https://en.wikipedia.org/wiki/George_Clooney</a:t>
            </a:r>
            <a:r>
              <a:rPr lang="en-US" sz="900" dirty="0">
                <a:solidFill>
                  <a:prstClr val="black"/>
                </a:solidFill>
              </a:rPr>
              <a:t> ; </a:t>
            </a:r>
            <a:r>
              <a:rPr lang="en-US" sz="900" dirty="0">
                <a:solidFill>
                  <a:prstClr val="black"/>
                </a:solidFill>
                <a:hlinkClick r:id="rId6"/>
              </a:rPr>
              <a:t>https://commons.wikimedia.org/wiki/File:Scarlett_Johansson_2,_2012.jpg</a:t>
            </a:r>
            <a:r>
              <a:rPr lang="en-US" sz="900" dirty="0">
                <a:solidFill>
                  <a:prstClr val="black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07456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i="1" dirty="0" smtClean="0"/>
              <a:t>is</a:t>
            </a:r>
            <a:r>
              <a:rPr lang="en-US" dirty="0" smtClean="0"/>
              <a:t> Scopus?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Social and </a:t>
            </a:r>
            <a:r>
              <a:rPr lang="en-US" sz="2400" dirty="0"/>
              <a:t>b</a:t>
            </a:r>
            <a:r>
              <a:rPr lang="en-US" sz="2400" dirty="0"/>
              <a:t>ehavioral sciences and other topics outside of clinical health sciences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/>
              <a:t>Similar to Web </a:t>
            </a:r>
            <a:r>
              <a:rPr lang="en-US" sz="2400" dirty="0"/>
              <a:t>of </a:t>
            </a:r>
            <a:r>
              <a:rPr lang="en-US" sz="2400" dirty="0"/>
              <a:t>Science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Looking </a:t>
            </a:r>
            <a:r>
              <a:rPr lang="en-US" sz="2400" dirty="0"/>
              <a:t>at how a scholarly </a:t>
            </a:r>
            <a:r>
              <a:rPr lang="en-US" sz="2400" dirty="0"/>
              <a:t>conversation </a:t>
            </a:r>
            <a:r>
              <a:rPr lang="en-US" sz="2400" dirty="0"/>
              <a:t>evolved over </a:t>
            </a:r>
            <a:r>
              <a:rPr lang="en-US" sz="2400" dirty="0"/>
              <a:t>time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50" dirty="0"/>
              <a:t> Links to references</a:t>
            </a:r>
          </a:p>
          <a:p>
            <a:pPr lvl="1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250" dirty="0"/>
              <a:t> </a:t>
            </a:r>
            <a:r>
              <a:rPr lang="en-US" sz="2250" dirty="0"/>
              <a:t>Tracking </a:t>
            </a:r>
            <a:r>
              <a:rPr lang="en-US" sz="2250" dirty="0"/>
              <a:t>on </a:t>
            </a:r>
            <a:r>
              <a:rPr lang="en-US" sz="2250" dirty="0"/>
              <a:t>citations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Analysis </a:t>
            </a:r>
            <a:r>
              <a:rPr lang="en-US" sz="2400" dirty="0"/>
              <a:t>of h-index, other </a:t>
            </a:r>
            <a:r>
              <a:rPr lang="en-US" sz="2400" dirty="0"/>
              <a:t>numbers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/>
              <a:t>Save Lists, Searches, Alerts (My Scopus) </a:t>
            </a:r>
          </a:p>
          <a:p>
            <a:pPr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 </a:t>
            </a:r>
            <a:r>
              <a:rPr lang="en-US" sz="2400" dirty="0"/>
              <a:t>Export Lists to citation manager</a:t>
            </a:r>
          </a:p>
        </p:txBody>
      </p:sp>
    </p:spTree>
    <p:extLst>
      <p:ext uri="{BB962C8B-B14F-4D97-AF65-F5344CB8AC3E}">
        <p14:creationId xmlns:p14="http://schemas.microsoft.com/office/powerpoint/2010/main" val="87833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30" y="1015436"/>
            <a:ext cx="6848327" cy="48540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4767094" y="4006851"/>
            <a:ext cx="939800" cy="313267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64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Title and topic searches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/>
          </p:nvPr>
        </p:nvGraphicFramePr>
        <p:xfrm>
          <a:off x="872067" y="941917"/>
          <a:ext cx="7340600" cy="4519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970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24934" y="1254919"/>
            <a:ext cx="8170334" cy="4004072"/>
          </a:xfrm>
        </p:spPr>
        <p:txBody>
          <a:bodyPr>
            <a:normAutofit/>
          </a:bodyPr>
          <a:lstStyle/>
          <a:p>
            <a:r>
              <a:rPr lang="en-US" sz="2100" dirty="0"/>
              <a:t>((("Attention Deficit and Disruptive Behavior Disorders"[Mesh])) AND ((("Diet, Food, and Nutrition"[Mesh])) OR "Mindfulness"[Mesh])) AND ((("Attention"[Mesh]) OR "Stress, Psychological"[Mesh]) OR "Health Status"[Mesh]) </a:t>
            </a:r>
            <a:endParaRPr lang="en-US" sz="2100" dirty="0"/>
          </a:p>
          <a:p>
            <a:r>
              <a:rPr lang="en-US" sz="2100" dirty="0"/>
              <a:t>51 results</a:t>
            </a:r>
          </a:p>
          <a:p>
            <a:endParaRPr lang="en-US" sz="2100" dirty="0"/>
          </a:p>
          <a:p>
            <a:r>
              <a:rPr lang="en-US" sz="2100" dirty="0"/>
              <a:t>( TITLE-ABS-KEY ( "attention deficit disorder"  OR  adhd )  AND  TITLE-ABS-KEY ( food  OR  nutrition  OR  diet  OR  mindfulness )  AND  TITLE-ABS-KEY ( attention  OR  stress  OR  "health status" ) </a:t>
            </a:r>
            <a:r>
              <a:rPr lang="en-US" sz="2100" dirty="0"/>
              <a:t>)</a:t>
            </a:r>
            <a:r>
              <a:rPr lang="en-US" sz="2100" dirty="0"/>
              <a:t>  </a:t>
            </a:r>
            <a:endParaRPr lang="en-US" sz="2100" dirty="0"/>
          </a:p>
          <a:p>
            <a:pPr marL="0" indent="0">
              <a:buNone/>
            </a:pPr>
            <a:r>
              <a:rPr lang="en-US" sz="2100" dirty="0"/>
              <a:t>2,191 results</a:t>
            </a:r>
            <a:endParaRPr lang="en-US" sz="21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40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7" y="1297517"/>
            <a:ext cx="8703734" cy="442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01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00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learning outcomes</a:t>
            </a:r>
            <a:endParaRPr lang="en-US" sz="4000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05" y="1195136"/>
            <a:ext cx="8526189" cy="5189622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1 Recall: How </a:t>
            </a:r>
            <a:r>
              <a:rPr lang="en-US" sz="2800" dirty="0"/>
              <a:t>to frame your question (define  </a:t>
            </a:r>
            <a:r>
              <a:rPr lang="en-US" sz="2800" dirty="0" smtClean="0"/>
              <a:t>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concepts and keywords) and the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benefits/application of controlled vocabulary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2 Understand and apply unique features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Ovid Medline database interface (“adjacency”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searching)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3 </a:t>
            </a:r>
            <a:r>
              <a:rPr lang="en-US" sz="2800" dirty="0" smtClean="0"/>
              <a:t>Understand and apply the unique features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Scopus database searching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(journal</a:t>
            </a:r>
            <a:r>
              <a:rPr lang="en-US" sz="2800" dirty="0"/>
              <a:t> publishing information; author and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   institution searching)</a:t>
            </a:r>
          </a:p>
          <a:p>
            <a:pPr marL="0" indent="0">
              <a:buNone/>
            </a:pPr>
            <a:endParaRPr lang="en-US" sz="2800" dirty="0" smtClean="0"/>
          </a:p>
          <a:p>
            <a:pPr lvl="1">
              <a:buFont typeface="Wingdings" charset="2"/>
              <a:buChar char="q"/>
            </a:pPr>
            <a:endParaRPr lang="en-US" sz="2800" dirty="0" smtClean="0"/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6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186" y="1621375"/>
            <a:ext cx="9167186" cy="4150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06041" y="2723304"/>
            <a:ext cx="3604259" cy="38184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5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344"/>
            <a:ext cx="9171258" cy="43989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" y="2616624"/>
            <a:ext cx="3604259" cy="25230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41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31334"/>
            <a:ext cx="9144001" cy="428747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2509944"/>
            <a:ext cx="6690360" cy="503766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4789170"/>
            <a:ext cx="3284220" cy="92964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835140" y="3211830"/>
            <a:ext cx="960120" cy="25146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77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" y="857250"/>
            <a:ext cx="7543800" cy="475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13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88126"/>
          </a:xfrm>
        </p:spPr>
        <p:txBody>
          <a:bodyPr/>
          <a:lstStyle/>
          <a:p>
            <a:r>
              <a:rPr lang="en-US" dirty="0" smtClean="0"/>
              <a:t>Cited by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1660329"/>
            <a:ext cx="8300720" cy="422027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38900" y="3463291"/>
            <a:ext cx="2034540" cy="30717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01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660329"/>
            <a:ext cx="8796258" cy="41651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88126"/>
          </a:xfrm>
        </p:spPr>
        <p:txBody>
          <a:bodyPr/>
          <a:lstStyle/>
          <a:p>
            <a:r>
              <a:rPr lang="en-US" dirty="0" smtClean="0"/>
              <a:t>Cited by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45580" y="3394710"/>
            <a:ext cx="2247900" cy="207264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0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88126"/>
          </a:xfrm>
        </p:spPr>
        <p:txBody>
          <a:bodyPr/>
          <a:lstStyle/>
          <a:p>
            <a:r>
              <a:rPr lang="en-US" dirty="0" smtClean="0"/>
              <a:t>Cited by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545580" y="3394710"/>
            <a:ext cx="2247900" cy="207264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" y="1599196"/>
            <a:ext cx="8800334" cy="4188194"/>
          </a:xfrm>
          <a:prstGeom prst="rect">
            <a:avLst/>
          </a:prstGeom>
          <a:solidFill>
            <a:srgbClr val="92D050"/>
          </a:solidFill>
        </p:spPr>
      </p:pic>
      <p:sp>
        <p:nvSpPr>
          <p:cNvPr id="6" name="Rectangle 5"/>
          <p:cNvSpPr/>
          <p:nvPr/>
        </p:nvSpPr>
        <p:spPr>
          <a:xfrm>
            <a:off x="6736080" y="4156710"/>
            <a:ext cx="2057400" cy="163068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606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" y="1672590"/>
            <a:ext cx="8670794" cy="412654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491740" y="3479912"/>
            <a:ext cx="1554480" cy="316413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600388"/>
          </a:xfrm>
        </p:spPr>
        <p:txBody>
          <a:bodyPr/>
          <a:lstStyle/>
          <a:p>
            <a:r>
              <a:rPr lang="en-US" dirty="0" smtClean="0"/>
              <a:t>Analyzing search 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29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600388"/>
          </a:xfrm>
        </p:spPr>
        <p:txBody>
          <a:bodyPr/>
          <a:lstStyle/>
          <a:p>
            <a:r>
              <a:rPr lang="en-US" dirty="0" smtClean="0"/>
              <a:t>Analyzing search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20" y="1672591"/>
            <a:ext cx="8536771" cy="4100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84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600388"/>
          </a:xfrm>
        </p:spPr>
        <p:txBody>
          <a:bodyPr/>
          <a:lstStyle/>
          <a:p>
            <a:r>
              <a:rPr lang="en-US" dirty="0" smtClean="0"/>
              <a:t>Analyzing search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775626"/>
            <a:ext cx="8679180" cy="39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26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053" y="1261308"/>
            <a:ext cx="5438273" cy="4696691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2673" y="128318"/>
            <a:ext cx="9061327" cy="94803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409995"/>
                </a:solidFill>
              </a:rPr>
              <a:t>comprehensive searches</a:t>
            </a:r>
            <a:endParaRPr lang="en-US" dirty="0">
              <a:solidFill>
                <a:srgbClr val="40999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00461" y="3866147"/>
            <a:ext cx="224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409995"/>
                </a:solidFill>
              </a:rPr>
              <a:t>specificity</a:t>
            </a:r>
            <a:endParaRPr lang="en-US" sz="2800" b="1" dirty="0">
              <a:solidFill>
                <a:srgbClr val="40999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62335" y="4708358"/>
            <a:ext cx="224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409995"/>
                </a:solidFill>
              </a:rPr>
              <a:t>sensitivity</a:t>
            </a:r>
            <a:endParaRPr lang="en-US" sz="28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2276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600388"/>
          </a:xfrm>
        </p:spPr>
        <p:txBody>
          <a:bodyPr/>
          <a:lstStyle/>
          <a:p>
            <a:r>
              <a:rPr lang="en-US" dirty="0" smtClean="0"/>
              <a:t>Analyzing search results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98" y="1772278"/>
            <a:ext cx="8829725" cy="3917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4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089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Figuring out which journals are useful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49211"/>
            <a:ext cx="8556881" cy="41153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2880" y="1649211"/>
            <a:ext cx="2293620" cy="2377959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62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" y="1686237"/>
            <a:ext cx="9170285" cy="408843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" y="1764030"/>
            <a:ext cx="5593080" cy="10668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089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Figuring out which journals are useful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898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0894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Figuring out which journals are useful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45" y="1637755"/>
            <a:ext cx="8867795" cy="4361918"/>
          </a:xfrm>
          <a:prstGeom prst="rect">
            <a:avLst/>
          </a:prstGeom>
          <a:solidFill>
            <a:srgbClr val="92D050"/>
          </a:solidFill>
        </p:spPr>
      </p:pic>
    </p:spTree>
    <p:extLst>
      <p:ext uri="{BB962C8B-B14F-4D97-AF65-F5344CB8AC3E}">
        <p14:creationId xmlns:p14="http://schemas.microsoft.com/office/powerpoint/2010/main" val="114865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5" y="1649945"/>
            <a:ext cx="8616236" cy="41222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77742"/>
          </a:xfrm>
        </p:spPr>
        <p:txBody>
          <a:bodyPr/>
          <a:lstStyle/>
          <a:p>
            <a:r>
              <a:rPr lang="en-US" dirty="0" smtClean="0"/>
              <a:t>Author search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280160" y="3859530"/>
            <a:ext cx="579120" cy="3124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337560" y="1748790"/>
            <a:ext cx="579120" cy="31242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0142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77742"/>
          </a:xfrm>
        </p:spPr>
        <p:txBody>
          <a:bodyPr/>
          <a:lstStyle/>
          <a:p>
            <a:r>
              <a:rPr lang="en-US" dirty="0" smtClean="0"/>
              <a:t>Author search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1705771"/>
            <a:ext cx="8251406" cy="399017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2621280" y="5246370"/>
            <a:ext cx="5897880" cy="44958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3" name="Oval 2"/>
          <p:cNvSpPr/>
          <p:nvPr/>
        </p:nvSpPr>
        <p:spPr>
          <a:xfrm>
            <a:off x="3009900" y="5273040"/>
            <a:ext cx="914400" cy="22098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83843" y="5273040"/>
            <a:ext cx="327660" cy="228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558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77742"/>
          </a:xfrm>
        </p:spPr>
        <p:txBody>
          <a:bodyPr/>
          <a:lstStyle/>
          <a:p>
            <a:r>
              <a:rPr lang="en-US" dirty="0" smtClean="0"/>
              <a:t>Author search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" y="1649944"/>
            <a:ext cx="8454776" cy="4030766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464820" y="3775710"/>
            <a:ext cx="3406140" cy="77724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463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77742"/>
          </a:xfrm>
        </p:spPr>
        <p:txBody>
          <a:bodyPr/>
          <a:lstStyle/>
          <a:p>
            <a:r>
              <a:rPr lang="en-US" dirty="0" smtClean="0"/>
              <a:t>Author search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69" y="1649944"/>
            <a:ext cx="8907782" cy="4242917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</p:pic>
      <p:sp>
        <p:nvSpPr>
          <p:cNvPr id="8" name="Rectangle 7"/>
          <p:cNvSpPr/>
          <p:nvPr/>
        </p:nvSpPr>
        <p:spPr>
          <a:xfrm>
            <a:off x="2461260" y="3382783"/>
            <a:ext cx="6499860" cy="2510078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64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Institution/affiliation search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5" y="2323437"/>
            <a:ext cx="8800031" cy="3364893"/>
          </a:xfrm>
        </p:spPr>
      </p:pic>
    </p:spTree>
    <p:extLst>
      <p:ext uri="{BB962C8B-B14F-4D97-AF65-F5344CB8AC3E}">
        <p14:creationId xmlns:p14="http://schemas.microsoft.com/office/powerpoint/2010/main" val="1729149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Institution/affiliation search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507" y="2219088"/>
            <a:ext cx="7310648" cy="3682603"/>
          </a:xfrm>
          <a:solidFill>
            <a:srgbClr val="92D05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5245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5"/>
          <p:cNvGrpSpPr>
            <a:grpSpLocks/>
          </p:cNvGrpSpPr>
          <p:nvPr/>
        </p:nvGrpSpPr>
        <p:grpSpPr bwMode="auto">
          <a:xfrm>
            <a:off x="1251285" y="1195137"/>
            <a:ext cx="6473706" cy="5285874"/>
            <a:chOff x="834" y="359"/>
            <a:chExt cx="5479" cy="4096"/>
          </a:xfrm>
          <a:effectLst>
            <a:outerShdw blurRad="50800" dist="50800" dir="5400000" algn="ctr" rotWithShape="0">
              <a:schemeClr val="bg2">
                <a:lumMod val="20000"/>
                <a:lumOff val="80000"/>
              </a:schemeClr>
            </a:outerShdw>
          </a:effectLst>
        </p:grpSpPr>
        <p:sp>
          <p:nvSpPr>
            <p:cNvPr id="3" name="Rectangle 27"/>
            <p:cNvSpPr>
              <a:spLocks noChangeArrowheads="1"/>
            </p:cNvSpPr>
            <p:nvPr/>
          </p:nvSpPr>
          <p:spPr bwMode="auto">
            <a:xfrm>
              <a:off x="1063" y="1388"/>
              <a:ext cx="2031" cy="704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>
                  <a:lumMod val="20000"/>
                  <a:lumOff val="80000"/>
                </a:schemeClr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CA" sz="2400" dirty="0">
                <a:latin typeface="Times New Roman" pitchFamily="18" charset="0"/>
                <a:ea typeface="+mn-ea"/>
              </a:endParaRPr>
            </a:p>
          </p:txBody>
        </p:sp>
        <p:grpSp>
          <p:nvGrpSpPr>
            <p:cNvPr id="4" name="Group 34"/>
            <p:cNvGrpSpPr>
              <a:grpSpLocks/>
            </p:cNvGrpSpPr>
            <p:nvPr/>
          </p:nvGrpSpPr>
          <p:grpSpPr bwMode="auto">
            <a:xfrm>
              <a:off x="834" y="359"/>
              <a:ext cx="5479" cy="4096"/>
              <a:chOff x="-1302" y="461"/>
              <a:chExt cx="5479" cy="4096"/>
            </a:xfrm>
          </p:grpSpPr>
          <p:grpSp>
            <p:nvGrpSpPr>
              <p:cNvPr id="5" name="Group 33"/>
              <p:cNvGrpSpPr>
                <a:grpSpLocks/>
              </p:cNvGrpSpPr>
              <p:nvPr/>
            </p:nvGrpSpPr>
            <p:grpSpPr bwMode="auto">
              <a:xfrm>
                <a:off x="-1302" y="461"/>
                <a:ext cx="5479" cy="4096"/>
                <a:chOff x="0" y="340"/>
                <a:chExt cx="5479" cy="4096"/>
              </a:xfrm>
            </p:grpSpPr>
            <p:sp>
              <p:nvSpPr>
                <p:cNvPr id="7" name="Rectangle 10"/>
                <p:cNvSpPr>
                  <a:spLocks noChangeArrowheads="1"/>
                </p:cNvSpPr>
                <p:nvPr/>
              </p:nvSpPr>
              <p:spPr bwMode="auto">
                <a:xfrm>
                  <a:off x="618" y="340"/>
                  <a:ext cx="4534" cy="712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>
                  <a:outerShdw dist="107763" dir="2700000" algn="ctr" rotWithShape="0">
                    <a:schemeClr val="bg2">
                      <a:lumMod val="20000"/>
                      <a:lumOff val="80000"/>
                    </a:schemeClr>
                  </a:outerShdw>
                </a:effectLst>
              </p:spPr>
              <p:txBody>
                <a:bodyPr wrap="none" anchor="ctr" anchorCtr="1"/>
                <a:lstStyle/>
                <a:p>
                  <a:pPr>
                    <a:defRPr/>
                  </a:pPr>
                  <a:endParaRPr lang="en-CA" sz="2400" dirty="0">
                    <a:latin typeface="Times New Roman" pitchFamily="18" charset="0"/>
                    <a:ea typeface="+mn-ea"/>
                  </a:endParaRPr>
                </a:p>
              </p:txBody>
            </p:sp>
            <p:sp>
              <p:nvSpPr>
                <p:cNvPr id="8" name="Line 35"/>
                <p:cNvSpPr>
                  <a:spLocks noChangeShapeType="1"/>
                </p:cNvSpPr>
                <p:nvPr/>
              </p:nvSpPr>
              <p:spPr bwMode="auto">
                <a:xfrm>
                  <a:off x="1488" y="1056"/>
                  <a:ext cx="0" cy="288"/>
                </a:xfrm>
                <a:prstGeom prst="line">
                  <a:avLst/>
                </a:prstGeom>
                <a:noFill/>
                <a:ln w="50800">
                  <a:solidFill>
                    <a:schemeClr val="tx1"/>
                  </a:solidFill>
                  <a:round/>
                  <a:headEnd type="triangle" w="med" len="med"/>
                  <a:tailEnd/>
                </a:ln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CA" dirty="0">
                    <a:latin typeface="Times New Roman" pitchFamily="18" charset="0"/>
                    <a:ea typeface="+mn-ea"/>
                  </a:endParaRPr>
                </a:p>
              </p:txBody>
            </p:sp>
            <p:grpSp>
              <p:nvGrpSpPr>
                <p:cNvPr id="9" name="Group 31"/>
                <p:cNvGrpSpPr>
                  <a:grpSpLocks/>
                </p:cNvGrpSpPr>
                <p:nvPr/>
              </p:nvGrpSpPr>
              <p:grpSpPr bwMode="auto">
                <a:xfrm>
                  <a:off x="0" y="446"/>
                  <a:ext cx="5479" cy="3990"/>
                  <a:chOff x="0" y="446"/>
                  <a:chExt cx="5479" cy="3990"/>
                </a:xfrm>
              </p:grpSpPr>
              <p:sp>
                <p:nvSpPr>
                  <p:cNvPr id="10" name="Rectangle 11"/>
                  <p:cNvSpPr>
                    <a:spLocks noChangeArrowheads="1"/>
                  </p:cNvSpPr>
                  <p:nvPr/>
                </p:nvSpPr>
                <p:spPr bwMode="auto">
                  <a:xfrm>
                    <a:off x="577" y="446"/>
                    <a:ext cx="4596" cy="49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92075" tIns="46038" rIns="92075" bIns="46038" anchor="ctr" anchorCtr="1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3200" b="1" dirty="0">
                        <a:solidFill>
                          <a:srgbClr val="081D58"/>
                        </a:solidFill>
                        <a:latin typeface="Arial" charset="0"/>
                        <a:ea typeface="+mn-ea"/>
                      </a:rPr>
                      <a:t>Assess</a:t>
                    </a:r>
                    <a:endParaRPr lang="en-US" sz="3200" b="1" dirty="0"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11" name="Rectangle 12"/>
                  <p:cNvSpPr>
                    <a:spLocks noChangeArrowheads="1"/>
                  </p:cNvSpPr>
                  <p:nvPr/>
                </p:nvSpPr>
                <p:spPr bwMode="auto">
                  <a:xfrm>
                    <a:off x="577" y="492"/>
                    <a:ext cx="4799" cy="49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92075" tIns="46038" rIns="92075" bIns="46038" anchor="ctr" anchorCtr="1">
                    <a:spAutoFit/>
                  </a:bodyPr>
                  <a:lstStyle/>
                  <a:p>
                    <a:pPr marL="114300" indent="-114300" algn="l">
                      <a:defRPr/>
                    </a:pPr>
                    <a:endParaRPr lang="en-CA" sz="3200" dirty="0"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12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3439" y="1343"/>
                    <a:ext cx="2040" cy="1725"/>
                  </a:xfrm>
                  <a:prstGeom prst="rect">
                    <a:avLst/>
                  </a:prstGeom>
                  <a:solidFill>
                    <a:srgbClr val="FFCCFF"/>
                  </a:solidFill>
                  <a:ln w="12700" algn="ctr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107763" dir="2700000" algn="ctr" rotWithShape="0">
                      <a:schemeClr val="bg2">
                        <a:lumMod val="20000"/>
                        <a:lumOff val="80000"/>
                      </a:schemeClr>
                    </a:outerShdw>
                  </a:effectLst>
                </p:spPr>
                <p:txBody>
                  <a:bodyPr wrap="none" anchor="ctr" anchorCtr="1"/>
                  <a:lstStyle/>
                  <a:p>
                    <a:pPr>
                      <a:defRPr/>
                    </a:pPr>
                    <a:endParaRPr lang="en-CA" sz="2400" dirty="0">
                      <a:latin typeface="Times New Roman" pitchFamily="18" charset="0"/>
                      <a:ea typeface="+mn-ea"/>
                    </a:endParaRPr>
                  </a:p>
                </p:txBody>
              </p:sp>
              <p:sp>
                <p:nvSpPr>
                  <p:cNvPr id="13" name="Line 15"/>
                  <p:cNvSpPr>
                    <a:spLocks noChangeShapeType="1"/>
                  </p:cNvSpPr>
                  <p:nvPr/>
                </p:nvSpPr>
                <p:spPr bwMode="auto">
                  <a:xfrm>
                    <a:off x="4279" y="1056"/>
                    <a:ext cx="0" cy="288"/>
                  </a:xfrm>
                  <a:prstGeom prst="line">
                    <a:avLst/>
                  </a:prstGeom>
                  <a:noFill/>
                  <a:ln w="508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CA" dirty="0">
                      <a:latin typeface="Times New Roman" pitchFamily="18" charset="0"/>
                      <a:ea typeface="+mn-ea"/>
                    </a:endParaRPr>
                  </a:p>
                </p:txBody>
              </p:sp>
              <p:sp>
                <p:nvSpPr>
                  <p:cNvPr id="14" name="Rectangle 13"/>
                  <p:cNvSpPr>
                    <a:spLocks noChangeArrowheads="1"/>
                  </p:cNvSpPr>
                  <p:nvPr/>
                </p:nvSpPr>
                <p:spPr bwMode="auto">
                  <a:xfrm>
                    <a:off x="211" y="2360"/>
                    <a:ext cx="2033" cy="70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107763" dir="2700000" algn="ctr" rotWithShape="0">
                      <a:schemeClr val="bg2">
                        <a:lumMod val="20000"/>
                        <a:lumOff val="80000"/>
                      </a:schemeClr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CA" sz="2400" dirty="0">
                      <a:latin typeface="Times New Roman" pitchFamily="18" charset="0"/>
                      <a:ea typeface="+mn-ea"/>
                    </a:endParaRPr>
                  </a:p>
                </p:txBody>
              </p:sp>
              <p:sp>
                <p:nvSpPr>
                  <p:cNvPr id="15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193" y="2448"/>
                    <a:ext cx="2069" cy="469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3000" b="1" dirty="0">
                        <a:solidFill>
                          <a:srgbClr val="081D58"/>
                        </a:solidFill>
                        <a:latin typeface="Arial" charset="0"/>
                        <a:ea typeface="+mn-ea"/>
                      </a:rPr>
                      <a:t>Appraise</a:t>
                    </a:r>
                    <a:endParaRPr lang="en-US" sz="3000" b="1" dirty="0"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16" name="Line 19"/>
                  <p:cNvSpPr>
                    <a:spLocks noChangeShapeType="1"/>
                  </p:cNvSpPr>
                  <p:nvPr/>
                </p:nvSpPr>
                <p:spPr bwMode="auto">
                  <a:xfrm>
                    <a:off x="1488" y="3072"/>
                    <a:ext cx="0" cy="288"/>
                  </a:xfrm>
                  <a:prstGeom prst="line">
                    <a:avLst/>
                  </a:prstGeom>
                  <a:noFill/>
                  <a:ln w="508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CA" dirty="0">
                      <a:latin typeface="Times New Roman" pitchFamily="18" charset="0"/>
                      <a:ea typeface="+mn-ea"/>
                    </a:endParaRPr>
                  </a:p>
                </p:txBody>
              </p:sp>
              <p:grpSp>
                <p:nvGrpSpPr>
                  <p:cNvPr id="17" name="Group 20"/>
                  <p:cNvGrpSpPr>
                    <a:grpSpLocks/>
                  </p:cNvGrpSpPr>
                  <p:nvPr/>
                </p:nvGrpSpPr>
                <p:grpSpPr bwMode="auto">
                  <a:xfrm>
                    <a:off x="2539" y="1650"/>
                    <a:ext cx="683" cy="1573"/>
                    <a:chOff x="2539" y="1650"/>
                    <a:chExt cx="683" cy="1573"/>
                  </a:xfrm>
                </p:grpSpPr>
                <p:grpSp>
                  <p:nvGrpSpPr>
                    <p:cNvPr id="26" name="Group 21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39" y="2370"/>
                      <a:ext cx="629" cy="853"/>
                      <a:chOff x="2539" y="2370"/>
                      <a:chExt cx="629" cy="853"/>
                    </a:xfrm>
                  </p:grpSpPr>
                  <p:sp>
                    <p:nvSpPr>
                      <p:cNvPr id="30" name="Freeform 22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97" y="2588"/>
                        <a:ext cx="371" cy="635"/>
                      </a:xfrm>
                      <a:custGeom>
                        <a:avLst/>
                        <a:gdLst>
                          <a:gd name="T0" fmla="*/ 178 w 371"/>
                          <a:gd name="T1" fmla="*/ 634 h 635"/>
                          <a:gd name="T2" fmla="*/ 0 w 371"/>
                          <a:gd name="T3" fmla="*/ 634 h 635"/>
                          <a:gd name="T4" fmla="*/ 27 w 371"/>
                          <a:gd name="T5" fmla="*/ 617 h 635"/>
                          <a:gd name="T6" fmla="*/ 50 w 371"/>
                          <a:gd name="T7" fmla="*/ 589 h 635"/>
                          <a:gd name="T8" fmla="*/ 70 w 371"/>
                          <a:gd name="T9" fmla="*/ 552 h 635"/>
                          <a:gd name="T10" fmla="*/ 89 w 371"/>
                          <a:gd name="T11" fmla="*/ 510 h 635"/>
                          <a:gd name="T12" fmla="*/ 108 w 371"/>
                          <a:gd name="T13" fmla="*/ 450 h 635"/>
                          <a:gd name="T14" fmla="*/ 125 w 371"/>
                          <a:gd name="T15" fmla="*/ 386 h 635"/>
                          <a:gd name="T16" fmla="*/ 139 w 371"/>
                          <a:gd name="T17" fmla="*/ 313 h 635"/>
                          <a:gd name="T18" fmla="*/ 152 w 371"/>
                          <a:gd name="T19" fmla="*/ 222 h 635"/>
                          <a:gd name="T20" fmla="*/ 160 w 371"/>
                          <a:gd name="T21" fmla="*/ 145 h 635"/>
                          <a:gd name="T22" fmla="*/ 168 w 371"/>
                          <a:gd name="T23" fmla="*/ 64 h 635"/>
                          <a:gd name="T24" fmla="*/ 171 w 371"/>
                          <a:gd name="T25" fmla="*/ 0 h 635"/>
                          <a:gd name="T26" fmla="*/ 370 w 371"/>
                          <a:gd name="T27" fmla="*/ 0 h 635"/>
                          <a:gd name="T28" fmla="*/ 366 w 371"/>
                          <a:gd name="T29" fmla="*/ 54 h 635"/>
                          <a:gd name="T30" fmla="*/ 361 w 371"/>
                          <a:gd name="T31" fmla="*/ 111 h 635"/>
                          <a:gd name="T32" fmla="*/ 356 w 371"/>
                          <a:gd name="T33" fmla="*/ 163 h 635"/>
                          <a:gd name="T34" fmla="*/ 352 w 371"/>
                          <a:gd name="T35" fmla="*/ 204 h 635"/>
                          <a:gd name="T36" fmla="*/ 346 w 371"/>
                          <a:gd name="T37" fmla="*/ 254 h 635"/>
                          <a:gd name="T38" fmla="*/ 337 w 371"/>
                          <a:gd name="T39" fmla="*/ 313 h 635"/>
                          <a:gd name="T40" fmla="*/ 328 w 371"/>
                          <a:gd name="T41" fmla="*/ 356 h 635"/>
                          <a:gd name="T42" fmla="*/ 318 w 371"/>
                          <a:gd name="T43" fmla="*/ 401 h 635"/>
                          <a:gd name="T44" fmla="*/ 313 w 371"/>
                          <a:gd name="T45" fmla="*/ 424 h 635"/>
                          <a:gd name="T46" fmla="*/ 305 w 371"/>
                          <a:gd name="T47" fmla="*/ 454 h 635"/>
                          <a:gd name="T48" fmla="*/ 297 w 371"/>
                          <a:gd name="T49" fmla="*/ 481 h 635"/>
                          <a:gd name="T50" fmla="*/ 286 w 371"/>
                          <a:gd name="T51" fmla="*/ 514 h 635"/>
                          <a:gd name="T52" fmla="*/ 277 w 371"/>
                          <a:gd name="T53" fmla="*/ 535 h 635"/>
                          <a:gd name="T54" fmla="*/ 269 w 371"/>
                          <a:gd name="T55" fmla="*/ 552 h 635"/>
                          <a:gd name="T56" fmla="*/ 260 w 371"/>
                          <a:gd name="T57" fmla="*/ 570 h 635"/>
                          <a:gd name="T58" fmla="*/ 250 w 371"/>
                          <a:gd name="T59" fmla="*/ 587 h 635"/>
                          <a:gd name="T60" fmla="*/ 240 w 371"/>
                          <a:gd name="T61" fmla="*/ 602 h 635"/>
                          <a:gd name="T62" fmla="*/ 227 w 371"/>
                          <a:gd name="T63" fmla="*/ 617 h 635"/>
                          <a:gd name="T64" fmla="*/ 214 w 371"/>
                          <a:gd name="T65" fmla="*/ 627 h 635"/>
                          <a:gd name="T66" fmla="*/ 203 w 371"/>
                          <a:gd name="T67" fmla="*/ 632 h 635"/>
                          <a:gd name="T68" fmla="*/ 191 w 371"/>
                          <a:gd name="T69" fmla="*/ 634 h 635"/>
                          <a:gd name="T70" fmla="*/ 178 w 371"/>
                          <a:gd name="T71" fmla="*/ 634 h 635"/>
                          <a:gd name="T72" fmla="*/ 0 60000 65536"/>
                          <a:gd name="T73" fmla="*/ 0 60000 65536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w 371"/>
                          <a:gd name="T109" fmla="*/ 0 h 635"/>
                          <a:gd name="T110" fmla="*/ 371 w 371"/>
                          <a:gd name="T111" fmla="*/ 635 h 635"/>
                        </a:gdLst>
                        <a:ahLst/>
                        <a:cxnLst>
                          <a:cxn ang="T72">
                            <a:pos x="T0" y="T1"/>
                          </a:cxn>
                          <a:cxn ang="T73">
                            <a:pos x="T2" y="T3"/>
                          </a:cxn>
                          <a:cxn ang="T74">
                            <a:pos x="T4" y="T5"/>
                          </a:cxn>
                          <a:cxn ang="T75">
                            <a:pos x="T6" y="T7"/>
                          </a:cxn>
                          <a:cxn ang="T76">
                            <a:pos x="T8" y="T9"/>
                          </a:cxn>
                          <a:cxn ang="T77">
                            <a:pos x="T10" y="T11"/>
                          </a:cxn>
                          <a:cxn ang="T78">
                            <a:pos x="T12" y="T13"/>
                          </a:cxn>
                          <a:cxn ang="T79">
                            <a:pos x="T14" y="T15"/>
                          </a:cxn>
                          <a:cxn ang="T80">
                            <a:pos x="T16" y="T17"/>
                          </a:cxn>
                          <a:cxn ang="T81">
                            <a:pos x="T18" y="T19"/>
                          </a:cxn>
                          <a:cxn ang="T82">
                            <a:pos x="T20" y="T21"/>
                          </a:cxn>
                          <a:cxn ang="T83">
                            <a:pos x="T22" y="T23"/>
                          </a:cxn>
                          <a:cxn ang="T84">
                            <a:pos x="T24" y="T25"/>
                          </a:cxn>
                          <a:cxn ang="T85">
                            <a:pos x="T26" y="T27"/>
                          </a:cxn>
                          <a:cxn ang="T86">
                            <a:pos x="T28" y="T29"/>
                          </a:cxn>
                          <a:cxn ang="T87">
                            <a:pos x="T30" y="T31"/>
                          </a:cxn>
                          <a:cxn ang="T88">
                            <a:pos x="T32" y="T33"/>
                          </a:cxn>
                          <a:cxn ang="T89">
                            <a:pos x="T34" y="T35"/>
                          </a:cxn>
                          <a:cxn ang="T90">
                            <a:pos x="T36" y="T37"/>
                          </a:cxn>
                          <a:cxn ang="T91">
                            <a:pos x="T38" y="T39"/>
                          </a:cxn>
                          <a:cxn ang="T92">
                            <a:pos x="T40" y="T41"/>
                          </a:cxn>
                          <a:cxn ang="T93">
                            <a:pos x="T42" y="T43"/>
                          </a:cxn>
                          <a:cxn ang="T94">
                            <a:pos x="T44" y="T45"/>
                          </a:cxn>
                          <a:cxn ang="T95">
                            <a:pos x="T46" y="T47"/>
                          </a:cxn>
                          <a:cxn ang="T96">
                            <a:pos x="T48" y="T49"/>
                          </a:cxn>
                          <a:cxn ang="T97">
                            <a:pos x="T50" y="T51"/>
                          </a:cxn>
                          <a:cxn ang="T98">
                            <a:pos x="T52" y="T53"/>
                          </a:cxn>
                          <a:cxn ang="T99">
                            <a:pos x="T54" y="T55"/>
                          </a:cxn>
                          <a:cxn ang="T100">
                            <a:pos x="T56" y="T57"/>
                          </a:cxn>
                          <a:cxn ang="T101">
                            <a:pos x="T58" y="T59"/>
                          </a:cxn>
                          <a:cxn ang="T102">
                            <a:pos x="T60" y="T61"/>
                          </a:cxn>
                          <a:cxn ang="T103">
                            <a:pos x="T62" y="T63"/>
                          </a:cxn>
                          <a:cxn ang="T104">
                            <a:pos x="T64" y="T65"/>
                          </a:cxn>
                          <a:cxn ang="T105">
                            <a:pos x="T66" y="T67"/>
                          </a:cxn>
                          <a:cxn ang="T106">
                            <a:pos x="T68" y="T69"/>
                          </a:cxn>
                          <a:cxn ang="T107">
                            <a:pos x="T70" y="T71"/>
                          </a:cxn>
                        </a:cxnLst>
                        <a:rect l="T108" t="T109" r="T110" b="T111"/>
                        <a:pathLst>
                          <a:path w="371" h="635">
                            <a:moveTo>
                              <a:pt x="178" y="634"/>
                            </a:moveTo>
                            <a:lnTo>
                              <a:pt x="0" y="634"/>
                            </a:lnTo>
                            <a:lnTo>
                              <a:pt x="27" y="617"/>
                            </a:lnTo>
                            <a:lnTo>
                              <a:pt x="50" y="589"/>
                            </a:lnTo>
                            <a:lnTo>
                              <a:pt x="70" y="552"/>
                            </a:lnTo>
                            <a:lnTo>
                              <a:pt x="89" y="510"/>
                            </a:lnTo>
                            <a:lnTo>
                              <a:pt x="108" y="450"/>
                            </a:lnTo>
                            <a:lnTo>
                              <a:pt x="125" y="386"/>
                            </a:lnTo>
                            <a:lnTo>
                              <a:pt x="139" y="313"/>
                            </a:lnTo>
                            <a:lnTo>
                              <a:pt x="152" y="222"/>
                            </a:lnTo>
                            <a:lnTo>
                              <a:pt x="160" y="145"/>
                            </a:lnTo>
                            <a:lnTo>
                              <a:pt x="168" y="64"/>
                            </a:lnTo>
                            <a:lnTo>
                              <a:pt x="171" y="0"/>
                            </a:lnTo>
                            <a:lnTo>
                              <a:pt x="370" y="0"/>
                            </a:lnTo>
                            <a:lnTo>
                              <a:pt x="366" y="54"/>
                            </a:lnTo>
                            <a:lnTo>
                              <a:pt x="361" y="111"/>
                            </a:lnTo>
                            <a:lnTo>
                              <a:pt x="356" y="163"/>
                            </a:lnTo>
                            <a:lnTo>
                              <a:pt x="352" y="204"/>
                            </a:lnTo>
                            <a:lnTo>
                              <a:pt x="346" y="254"/>
                            </a:lnTo>
                            <a:lnTo>
                              <a:pt x="337" y="313"/>
                            </a:lnTo>
                            <a:lnTo>
                              <a:pt x="328" y="356"/>
                            </a:lnTo>
                            <a:lnTo>
                              <a:pt x="318" y="401"/>
                            </a:lnTo>
                            <a:lnTo>
                              <a:pt x="313" y="424"/>
                            </a:lnTo>
                            <a:lnTo>
                              <a:pt x="305" y="454"/>
                            </a:lnTo>
                            <a:lnTo>
                              <a:pt x="297" y="481"/>
                            </a:lnTo>
                            <a:lnTo>
                              <a:pt x="286" y="514"/>
                            </a:lnTo>
                            <a:lnTo>
                              <a:pt x="277" y="535"/>
                            </a:lnTo>
                            <a:lnTo>
                              <a:pt x="269" y="552"/>
                            </a:lnTo>
                            <a:lnTo>
                              <a:pt x="260" y="570"/>
                            </a:lnTo>
                            <a:lnTo>
                              <a:pt x="250" y="587"/>
                            </a:lnTo>
                            <a:lnTo>
                              <a:pt x="240" y="602"/>
                            </a:lnTo>
                            <a:lnTo>
                              <a:pt x="227" y="617"/>
                            </a:lnTo>
                            <a:lnTo>
                              <a:pt x="214" y="627"/>
                            </a:lnTo>
                            <a:lnTo>
                              <a:pt x="203" y="632"/>
                            </a:lnTo>
                            <a:lnTo>
                              <a:pt x="191" y="634"/>
                            </a:lnTo>
                            <a:lnTo>
                              <a:pt x="178" y="634"/>
                            </a:lnTo>
                          </a:path>
                        </a:pathLst>
                      </a:custGeom>
                      <a:solidFill>
                        <a:srgbClr val="800000"/>
                      </a:solidFill>
                      <a:ln w="12700" cap="rnd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n-CA" sz="2400" dirty="0">
                          <a:latin typeface="Times New Roman" pitchFamily="18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31" name="Freeform 23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39" y="2370"/>
                        <a:ext cx="439" cy="853"/>
                      </a:xfrm>
                      <a:custGeom>
                        <a:avLst/>
                        <a:gdLst>
                          <a:gd name="T0" fmla="*/ 257 w 439"/>
                          <a:gd name="T1" fmla="*/ 852 h 853"/>
                          <a:gd name="T2" fmla="*/ 246 w 439"/>
                          <a:gd name="T3" fmla="*/ 852 h 853"/>
                          <a:gd name="T4" fmla="*/ 229 w 439"/>
                          <a:gd name="T5" fmla="*/ 849 h 853"/>
                          <a:gd name="T6" fmla="*/ 209 w 439"/>
                          <a:gd name="T7" fmla="*/ 839 h 853"/>
                          <a:gd name="T8" fmla="*/ 194 w 439"/>
                          <a:gd name="T9" fmla="*/ 821 h 853"/>
                          <a:gd name="T10" fmla="*/ 179 w 439"/>
                          <a:gd name="T11" fmla="*/ 801 h 853"/>
                          <a:gd name="T12" fmla="*/ 167 w 439"/>
                          <a:gd name="T13" fmla="*/ 778 h 853"/>
                          <a:gd name="T14" fmla="*/ 157 w 439"/>
                          <a:gd name="T15" fmla="*/ 754 h 853"/>
                          <a:gd name="T16" fmla="*/ 144 w 439"/>
                          <a:gd name="T17" fmla="*/ 721 h 853"/>
                          <a:gd name="T18" fmla="*/ 132 w 439"/>
                          <a:gd name="T19" fmla="*/ 687 h 853"/>
                          <a:gd name="T20" fmla="*/ 121 w 439"/>
                          <a:gd name="T21" fmla="*/ 650 h 853"/>
                          <a:gd name="T22" fmla="*/ 110 w 439"/>
                          <a:gd name="T23" fmla="*/ 604 h 853"/>
                          <a:gd name="T24" fmla="*/ 99 w 439"/>
                          <a:gd name="T25" fmla="*/ 551 h 853"/>
                          <a:gd name="T26" fmla="*/ 93 w 439"/>
                          <a:gd name="T27" fmla="*/ 514 h 853"/>
                          <a:gd name="T28" fmla="*/ 87 w 439"/>
                          <a:gd name="T29" fmla="*/ 477 h 853"/>
                          <a:gd name="T30" fmla="*/ 82 w 439"/>
                          <a:gd name="T31" fmla="*/ 440 h 853"/>
                          <a:gd name="T32" fmla="*/ 79 w 439"/>
                          <a:gd name="T33" fmla="*/ 408 h 853"/>
                          <a:gd name="T34" fmla="*/ 76 w 439"/>
                          <a:gd name="T35" fmla="*/ 381 h 853"/>
                          <a:gd name="T36" fmla="*/ 73 w 439"/>
                          <a:gd name="T37" fmla="*/ 349 h 853"/>
                          <a:gd name="T38" fmla="*/ 70 w 439"/>
                          <a:gd name="T39" fmla="*/ 314 h 853"/>
                          <a:gd name="T40" fmla="*/ 67 w 439"/>
                          <a:gd name="T41" fmla="*/ 271 h 853"/>
                          <a:gd name="T42" fmla="*/ 64 w 439"/>
                          <a:gd name="T43" fmla="*/ 219 h 853"/>
                          <a:gd name="T44" fmla="*/ 0 w 439"/>
                          <a:gd name="T45" fmla="*/ 219 h 853"/>
                          <a:gd name="T46" fmla="*/ 152 w 439"/>
                          <a:gd name="T47" fmla="*/ 0 h 853"/>
                          <a:gd name="T48" fmla="*/ 335 w 439"/>
                          <a:gd name="T49" fmla="*/ 219 h 853"/>
                          <a:gd name="T50" fmla="*/ 263 w 439"/>
                          <a:gd name="T51" fmla="*/ 219 h 853"/>
                          <a:gd name="T52" fmla="*/ 265 w 439"/>
                          <a:gd name="T53" fmla="*/ 253 h 853"/>
                          <a:gd name="T54" fmla="*/ 269 w 439"/>
                          <a:gd name="T55" fmla="*/ 293 h 853"/>
                          <a:gd name="T56" fmla="*/ 272 w 439"/>
                          <a:gd name="T57" fmla="*/ 336 h 853"/>
                          <a:gd name="T58" fmla="*/ 276 w 439"/>
                          <a:gd name="T59" fmla="*/ 379 h 853"/>
                          <a:gd name="T60" fmla="*/ 281 w 439"/>
                          <a:gd name="T61" fmla="*/ 418 h 853"/>
                          <a:gd name="T62" fmla="*/ 284 w 439"/>
                          <a:gd name="T63" fmla="*/ 452 h 853"/>
                          <a:gd name="T64" fmla="*/ 293 w 439"/>
                          <a:gd name="T65" fmla="*/ 510 h 853"/>
                          <a:gd name="T66" fmla="*/ 302 w 439"/>
                          <a:gd name="T67" fmla="*/ 561 h 853"/>
                          <a:gd name="T68" fmla="*/ 309 w 439"/>
                          <a:gd name="T69" fmla="*/ 596 h 853"/>
                          <a:gd name="T70" fmla="*/ 315 w 439"/>
                          <a:gd name="T71" fmla="*/ 626 h 853"/>
                          <a:gd name="T72" fmla="*/ 323 w 439"/>
                          <a:gd name="T73" fmla="*/ 655 h 853"/>
                          <a:gd name="T74" fmla="*/ 328 w 439"/>
                          <a:gd name="T75" fmla="*/ 678 h 853"/>
                          <a:gd name="T76" fmla="*/ 336 w 439"/>
                          <a:gd name="T77" fmla="*/ 702 h 853"/>
                          <a:gd name="T78" fmla="*/ 342 w 439"/>
                          <a:gd name="T79" fmla="*/ 721 h 853"/>
                          <a:gd name="T80" fmla="*/ 349 w 439"/>
                          <a:gd name="T81" fmla="*/ 738 h 853"/>
                          <a:gd name="T82" fmla="*/ 356 w 439"/>
                          <a:gd name="T83" fmla="*/ 754 h 853"/>
                          <a:gd name="T84" fmla="*/ 364 w 439"/>
                          <a:gd name="T85" fmla="*/ 773 h 853"/>
                          <a:gd name="T86" fmla="*/ 372 w 439"/>
                          <a:gd name="T87" fmla="*/ 787 h 853"/>
                          <a:gd name="T88" fmla="*/ 380 w 439"/>
                          <a:gd name="T89" fmla="*/ 802 h 853"/>
                          <a:gd name="T90" fmla="*/ 388 w 439"/>
                          <a:gd name="T91" fmla="*/ 815 h 853"/>
                          <a:gd name="T92" fmla="*/ 397 w 439"/>
                          <a:gd name="T93" fmla="*/ 825 h 853"/>
                          <a:gd name="T94" fmla="*/ 405 w 439"/>
                          <a:gd name="T95" fmla="*/ 834 h 853"/>
                          <a:gd name="T96" fmla="*/ 414 w 439"/>
                          <a:gd name="T97" fmla="*/ 840 h 853"/>
                          <a:gd name="T98" fmla="*/ 421 w 439"/>
                          <a:gd name="T99" fmla="*/ 845 h 853"/>
                          <a:gd name="T100" fmla="*/ 428 w 439"/>
                          <a:gd name="T101" fmla="*/ 849 h 853"/>
                          <a:gd name="T102" fmla="*/ 438 w 439"/>
                          <a:gd name="T103" fmla="*/ 852 h 853"/>
                          <a:gd name="T104" fmla="*/ 257 w 439"/>
                          <a:gd name="T105" fmla="*/ 852 h 853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  <a:gd name="T111" fmla="*/ 0 60000 65536"/>
                          <a:gd name="T112" fmla="*/ 0 60000 65536"/>
                          <a:gd name="T113" fmla="*/ 0 60000 65536"/>
                          <a:gd name="T114" fmla="*/ 0 60000 65536"/>
                          <a:gd name="T115" fmla="*/ 0 60000 65536"/>
                          <a:gd name="T116" fmla="*/ 0 60000 65536"/>
                          <a:gd name="T117" fmla="*/ 0 60000 65536"/>
                          <a:gd name="T118" fmla="*/ 0 60000 65536"/>
                          <a:gd name="T119" fmla="*/ 0 60000 65536"/>
                          <a:gd name="T120" fmla="*/ 0 60000 65536"/>
                          <a:gd name="T121" fmla="*/ 0 60000 65536"/>
                          <a:gd name="T122" fmla="*/ 0 60000 65536"/>
                          <a:gd name="T123" fmla="*/ 0 60000 65536"/>
                          <a:gd name="T124" fmla="*/ 0 60000 65536"/>
                          <a:gd name="T125" fmla="*/ 0 60000 65536"/>
                          <a:gd name="T126" fmla="*/ 0 60000 65536"/>
                          <a:gd name="T127" fmla="*/ 0 60000 65536"/>
                          <a:gd name="T128" fmla="*/ 0 60000 65536"/>
                          <a:gd name="T129" fmla="*/ 0 60000 65536"/>
                          <a:gd name="T130" fmla="*/ 0 60000 65536"/>
                          <a:gd name="T131" fmla="*/ 0 60000 65536"/>
                          <a:gd name="T132" fmla="*/ 0 60000 65536"/>
                          <a:gd name="T133" fmla="*/ 0 60000 65536"/>
                          <a:gd name="T134" fmla="*/ 0 60000 65536"/>
                          <a:gd name="T135" fmla="*/ 0 60000 65536"/>
                          <a:gd name="T136" fmla="*/ 0 60000 65536"/>
                          <a:gd name="T137" fmla="*/ 0 60000 65536"/>
                          <a:gd name="T138" fmla="*/ 0 60000 65536"/>
                          <a:gd name="T139" fmla="*/ 0 60000 65536"/>
                          <a:gd name="T140" fmla="*/ 0 60000 65536"/>
                          <a:gd name="T141" fmla="*/ 0 60000 65536"/>
                          <a:gd name="T142" fmla="*/ 0 60000 65536"/>
                          <a:gd name="T143" fmla="*/ 0 60000 65536"/>
                          <a:gd name="T144" fmla="*/ 0 60000 65536"/>
                          <a:gd name="T145" fmla="*/ 0 60000 65536"/>
                          <a:gd name="T146" fmla="*/ 0 60000 65536"/>
                          <a:gd name="T147" fmla="*/ 0 60000 65536"/>
                          <a:gd name="T148" fmla="*/ 0 60000 65536"/>
                          <a:gd name="T149" fmla="*/ 0 60000 65536"/>
                          <a:gd name="T150" fmla="*/ 0 60000 65536"/>
                          <a:gd name="T151" fmla="*/ 0 60000 65536"/>
                          <a:gd name="T152" fmla="*/ 0 60000 65536"/>
                          <a:gd name="T153" fmla="*/ 0 60000 65536"/>
                          <a:gd name="T154" fmla="*/ 0 60000 65536"/>
                          <a:gd name="T155" fmla="*/ 0 60000 65536"/>
                          <a:gd name="T156" fmla="*/ 0 60000 65536"/>
                          <a:gd name="T157" fmla="*/ 0 60000 65536"/>
                          <a:gd name="T158" fmla="*/ 0 60000 65536"/>
                          <a:gd name="T159" fmla="*/ 0 w 439"/>
                          <a:gd name="T160" fmla="*/ 0 h 853"/>
                          <a:gd name="T161" fmla="*/ 439 w 439"/>
                          <a:gd name="T162" fmla="*/ 853 h 853"/>
                        </a:gdLst>
                        <a:ahLst/>
                        <a:cxnLst>
                          <a:cxn ang="T106">
                            <a:pos x="T0" y="T1"/>
                          </a:cxn>
                          <a:cxn ang="T107">
                            <a:pos x="T2" y="T3"/>
                          </a:cxn>
                          <a:cxn ang="T108">
                            <a:pos x="T4" y="T5"/>
                          </a:cxn>
                          <a:cxn ang="T109">
                            <a:pos x="T6" y="T7"/>
                          </a:cxn>
                          <a:cxn ang="T110">
                            <a:pos x="T8" y="T9"/>
                          </a:cxn>
                          <a:cxn ang="T111">
                            <a:pos x="T10" y="T11"/>
                          </a:cxn>
                          <a:cxn ang="T112">
                            <a:pos x="T12" y="T13"/>
                          </a:cxn>
                          <a:cxn ang="T113">
                            <a:pos x="T14" y="T15"/>
                          </a:cxn>
                          <a:cxn ang="T114">
                            <a:pos x="T16" y="T17"/>
                          </a:cxn>
                          <a:cxn ang="T115">
                            <a:pos x="T18" y="T19"/>
                          </a:cxn>
                          <a:cxn ang="T116">
                            <a:pos x="T20" y="T21"/>
                          </a:cxn>
                          <a:cxn ang="T117">
                            <a:pos x="T22" y="T23"/>
                          </a:cxn>
                          <a:cxn ang="T118">
                            <a:pos x="T24" y="T25"/>
                          </a:cxn>
                          <a:cxn ang="T119">
                            <a:pos x="T26" y="T27"/>
                          </a:cxn>
                          <a:cxn ang="T120">
                            <a:pos x="T28" y="T29"/>
                          </a:cxn>
                          <a:cxn ang="T121">
                            <a:pos x="T30" y="T31"/>
                          </a:cxn>
                          <a:cxn ang="T122">
                            <a:pos x="T32" y="T33"/>
                          </a:cxn>
                          <a:cxn ang="T123">
                            <a:pos x="T34" y="T35"/>
                          </a:cxn>
                          <a:cxn ang="T124">
                            <a:pos x="T36" y="T37"/>
                          </a:cxn>
                          <a:cxn ang="T125">
                            <a:pos x="T38" y="T39"/>
                          </a:cxn>
                          <a:cxn ang="T126">
                            <a:pos x="T40" y="T41"/>
                          </a:cxn>
                          <a:cxn ang="T127">
                            <a:pos x="T42" y="T43"/>
                          </a:cxn>
                          <a:cxn ang="T128">
                            <a:pos x="T44" y="T45"/>
                          </a:cxn>
                          <a:cxn ang="T129">
                            <a:pos x="T46" y="T47"/>
                          </a:cxn>
                          <a:cxn ang="T130">
                            <a:pos x="T48" y="T49"/>
                          </a:cxn>
                          <a:cxn ang="T131">
                            <a:pos x="T50" y="T51"/>
                          </a:cxn>
                          <a:cxn ang="T132">
                            <a:pos x="T52" y="T53"/>
                          </a:cxn>
                          <a:cxn ang="T133">
                            <a:pos x="T54" y="T55"/>
                          </a:cxn>
                          <a:cxn ang="T134">
                            <a:pos x="T56" y="T57"/>
                          </a:cxn>
                          <a:cxn ang="T135">
                            <a:pos x="T58" y="T59"/>
                          </a:cxn>
                          <a:cxn ang="T136">
                            <a:pos x="T60" y="T61"/>
                          </a:cxn>
                          <a:cxn ang="T137">
                            <a:pos x="T62" y="T63"/>
                          </a:cxn>
                          <a:cxn ang="T138">
                            <a:pos x="T64" y="T65"/>
                          </a:cxn>
                          <a:cxn ang="T139">
                            <a:pos x="T66" y="T67"/>
                          </a:cxn>
                          <a:cxn ang="T140">
                            <a:pos x="T68" y="T69"/>
                          </a:cxn>
                          <a:cxn ang="T141">
                            <a:pos x="T70" y="T71"/>
                          </a:cxn>
                          <a:cxn ang="T142">
                            <a:pos x="T72" y="T73"/>
                          </a:cxn>
                          <a:cxn ang="T143">
                            <a:pos x="T74" y="T75"/>
                          </a:cxn>
                          <a:cxn ang="T144">
                            <a:pos x="T76" y="T77"/>
                          </a:cxn>
                          <a:cxn ang="T145">
                            <a:pos x="T78" y="T79"/>
                          </a:cxn>
                          <a:cxn ang="T146">
                            <a:pos x="T80" y="T81"/>
                          </a:cxn>
                          <a:cxn ang="T147">
                            <a:pos x="T82" y="T83"/>
                          </a:cxn>
                          <a:cxn ang="T148">
                            <a:pos x="T84" y="T85"/>
                          </a:cxn>
                          <a:cxn ang="T149">
                            <a:pos x="T86" y="T87"/>
                          </a:cxn>
                          <a:cxn ang="T150">
                            <a:pos x="T88" y="T89"/>
                          </a:cxn>
                          <a:cxn ang="T151">
                            <a:pos x="T90" y="T91"/>
                          </a:cxn>
                          <a:cxn ang="T152">
                            <a:pos x="T92" y="T93"/>
                          </a:cxn>
                          <a:cxn ang="T153">
                            <a:pos x="T94" y="T95"/>
                          </a:cxn>
                          <a:cxn ang="T154">
                            <a:pos x="T96" y="T97"/>
                          </a:cxn>
                          <a:cxn ang="T155">
                            <a:pos x="T98" y="T99"/>
                          </a:cxn>
                          <a:cxn ang="T156">
                            <a:pos x="T100" y="T101"/>
                          </a:cxn>
                          <a:cxn ang="T157">
                            <a:pos x="T102" y="T103"/>
                          </a:cxn>
                          <a:cxn ang="T158">
                            <a:pos x="T104" y="T105"/>
                          </a:cxn>
                        </a:cxnLst>
                        <a:rect l="T159" t="T160" r="T161" b="T162"/>
                        <a:pathLst>
                          <a:path w="439" h="853">
                            <a:moveTo>
                              <a:pt x="257" y="852"/>
                            </a:moveTo>
                            <a:lnTo>
                              <a:pt x="246" y="852"/>
                            </a:lnTo>
                            <a:lnTo>
                              <a:pt x="229" y="849"/>
                            </a:lnTo>
                            <a:lnTo>
                              <a:pt x="209" y="839"/>
                            </a:lnTo>
                            <a:lnTo>
                              <a:pt x="194" y="821"/>
                            </a:lnTo>
                            <a:lnTo>
                              <a:pt x="179" y="801"/>
                            </a:lnTo>
                            <a:lnTo>
                              <a:pt x="167" y="778"/>
                            </a:lnTo>
                            <a:lnTo>
                              <a:pt x="157" y="754"/>
                            </a:lnTo>
                            <a:lnTo>
                              <a:pt x="144" y="721"/>
                            </a:lnTo>
                            <a:lnTo>
                              <a:pt x="132" y="687"/>
                            </a:lnTo>
                            <a:lnTo>
                              <a:pt x="121" y="650"/>
                            </a:lnTo>
                            <a:lnTo>
                              <a:pt x="110" y="604"/>
                            </a:lnTo>
                            <a:lnTo>
                              <a:pt x="99" y="551"/>
                            </a:lnTo>
                            <a:lnTo>
                              <a:pt x="93" y="514"/>
                            </a:lnTo>
                            <a:lnTo>
                              <a:pt x="87" y="477"/>
                            </a:lnTo>
                            <a:lnTo>
                              <a:pt x="82" y="440"/>
                            </a:lnTo>
                            <a:lnTo>
                              <a:pt x="79" y="408"/>
                            </a:lnTo>
                            <a:lnTo>
                              <a:pt x="76" y="381"/>
                            </a:lnTo>
                            <a:lnTo>
                              <a:pt x="73" y="349"/>
                            </a:lnTo>
                            <a:lnTo>
                              <a:pt x="70" y="314"/>
                            </a:lnTo>
                            <a:lnTo>
                              <a:pt x="67" y="271"/>
                            </a:lnTo>
                            <a:lnTo>
                              <a:pt x="64" y="219"/>
                            </a:lnTo>
                            <a:lnTo>
                              <a:pt x="0" y="219"/>
                            </a:lnTo>
                            <a:lnTo>
                              <a:pt x="152" y="0"/>
                            </a:lnTo>
                            <a:lnTo>
                              <a:pt x="335" y="219"/>
                            </a:lnTo>
                            <a:lnTo>
                              <a:pt x="263" y="219"/>
                            </a:lnTo>
                            <a:lnTo>
                              <a:pt x="265" y="253"/>
                            </a:lnTo>
                            <a:lnTo>
                              <a:pt x="269" y="293"/>
                            </a:lnTo>
                            <a:lnTo>
                              <a:pt x="272" y="336"/>
                            </a:lnTo>
                            <a:lnTo>
                              <a:pt x="276" y="379"/>
                            </a:lnTo>
                            <a:lnTo>
                              <a:pt x="281" y="418"/>
                            </a:lnTo>
                            <a:lnTo>
                              <a:pt x="284" y="452"/>
                            </a:lnTo>
                            <a:lnTo>
                              <a:pt x="293" y="510"/>
                            </a:lnTo>
                            <a:lnTo>
                              <a:pt x="302" y="561"/>
                            </a:lnTo>
                            <a:lnTo>
                              <a:pt x="309" y="596"/>
                            </a:lnTo>
                            <a:lnTo>
                              <a:pt x="315" y="626"/>
                            </a:lnTo>
                            <a:lnTo>
                              <a:pt x="323" y="655"/>
                            </a:lnTo>
                            <a:lnTo>
                              <a:pt x="328" y="678"/>
                            </a:lnTo>
                            <a:lnTo>
                              <a:pt x="336" y="702"/>
                            </a:lnTo>
                            <a:lnTo>
                              <a:pt x="342" y="721"/>
                            </a:lnTo>
                            <a:lnTo>
                              <a:pt x="349" y="738"/>
                            </a:lnTo>
                            <a:lnTo>
                              <a:pt x="356" y="754"/>
                            </a:lnTo>
                            <a:lnTo>
                              <a:pt x="364" y="773"/>
                            </a:lnTo>
                            <a:lnTo>
                              <a:pt x="372" y="787"/>
                            </a:lnTo>
                            <a:lnTo>
                              <a:pt x="380" y="802"/>
                            </a:lnTo>
                            <a:lnTo>
                              <a:pt x="388" y="815"/>
                            </a:lnTo>
                            <a:lnTo>
                              <a:pt x="397" y="825"/>
                            </a:lnTo>
                            <a:lnTo>
                              <a:pt x="405" y="834"/>
                            </a:lnTo>
                            <a:lnTo>
                              <a:pt x="414" y="840"/>
                            </a:lnTo>
                            <a:lnTo>
                              <a:pt x="421" y="845"/>
                            </a:lnTo>
                            <a:lnTo>
                              <a:pt x="428" y="849"/>
                            </a:lnTo>
                            <a:lnTo>
                              <a:pt x="438" y="852"/>
                            </a:lnTo>
                            <a:lnTo>
                              <a:pt x="257" y="852"/>
                            </a:lnTo>
                          </a:path>
                        </a:pathLst>
                      </a:custGeom>
                      <a:solidFill>
                        <a:srgbClr val="FF0000"/>
                      </a:solidFill>
                      <a:ln w="12700" cap="rnd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n-CA" sz="2400" dirty="0">
                          <a:latin typeface="Times New Roman" pitchFamily="18" charset="0"/>
                          <a:ea typeface="+mn-ea"/>
                        </a:endParaRPr>
                      </a:p>
                    </p:txBody>
                  </p:sp>
                </p:grpSp>
                <p:grpSp>
                  <p:nvGrpSpPr>
                    <p:cNvPr id="27" name="Group 24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2593" y="1650"/>
                      <a:ext cx="629" cy="853"/>
                      <a:chOff x="2593" y="1650"/>
                      <a:chExt cx="629" cy="853"/>
                    </a:xfrm>
                  </p:grpSpPr>
                  <p:sp>
                    <p:nvSpPr>
                      <p:cNvPr id="28" name="Freeform 25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783" y="1650"/>
                        <a:ext cx="439" cy="853"/>
                      </a:xfrm>
                      <a:custGeom>
                        <a:avLst/>
                        <a:gdLst>
                          <a:gd name="T0" fmla="*/ 181 w 439"/>
                          <a:gd name="T1" fmla="*/ 0 h 853"/>
                          <a:gd name="T2" fmla="*/ 192 w 439"/>
                          <a:gd name="T3" fmla="*/ 0 h 853"/>
                          <a:gd name="T4" fmla="*/ 209 w 439"/>
                          <a:gd name="T5" fmla="*/ 3 h 853"/>
                          <a:gd name="T6" fmla="*/ 229 w 439"/>
                          <a:gd name="T7" fmla="*/ 13 h 853"/>
                          <a:gd name="T8" fmla="*/ 244 w 439"/>
                          <a:gd name="T9" fmla="*/ 31 h 853"/>
                          <a:gd name="T10" fmla="*/ 259 w 439"/>
                          <a:gd name="T11" fmla="*/ 51 h 853"/>
                          <a:gd name="T12" fmla="*/ 271 w 439"/>
                          <a:gd name="T13" fmla="*/ 74 h 853"/>
                          <a:gd name="T14" fmla="*/ 281 w 439"/>
                          <a:gd name="T15" fmla="*/ 98 h 853"/>
                          <a:gd name="T16" fmla="*/ 294 w 439"/>
                          <a:gd name="T17" fmla="*/ 131 h 853"/>
                          <a:gd name="T18" fmla="*/ 306 w 439"/>
                          <a:gd name="T19" fmla="*/ 165 h 853"/>
                          <a:gd name="T20" fmla="*/ 317 w 439"/>
                          <a:gd name="T21" fmla="*/ 202 h 853"/>
                          <a:gd name="T22" fmla="*/ 327 w 439"/>
                          <a:gd name="T23" fmla="*/ 248 h 853"/>
                          <a:gd name="T24" fmla="*/ 338 w 439"/>
                          <a:gd name="T25" fmla="*/ 301 h 853"/>
                          <a:gd name="T26" fmla="*/ 345 w 439"/>
                          <a:gd name="T27" fmla="*/ 338 h 853"/>
                          <a:gd name="T28" fmla="*/ 351 w 439"/>
                          <a:gd name="T29" fmla="*/ 375 h 853"/>
                          <a:gd name="T30" fmla="*/ 356 w 439"/>
                          <a:gd name="T31" fmla="*/ 412 h 853"/>
                          <a:gd name="T32" fmla="*/ 359 w 439"/>
                          <a:gd name="T33" fmla="*/ 444 h 853"/>
                          <a:gd name="T34" fmla="*/ 362 w 439"/>
                          <a:gd name="T35" fmla="*/ 471 h 853"/>
                          <a:gd name="T36" fmla="*/ 365 w 439"/>
                          <a:gd name="T37" fmla="*/ 503 h 853"/>
                          <a:gd name="T38" fmla="*/ 368 w 439"/>
                          <a:gd name="T39" fmla="*/ 538 h 853"/>
                          <a:gd name="T40" fmla="*/ 371 w 439"/>
                          <a:gd name="T41" fmla="*/ 581 h 853"/>
                          <a:gd name="T42" fmla="*/ 374 w 439"/>
                          <a:gd name="T43" fmla="*/ 633 h 853"/>
                          <a:gd name="T44" fmla="*/ 438 w 439"/>
                          <a:gd name="T45" fmla="*/ 633 h 853"/>
                          <a:gd name="T46" fmla="*/ 286 w 439"/>
                          <a:gd name="T47" fmla="*/ 852 h 853"/>
                          <a:gd name="T48" fmla="*/ 103 w 439"/>
                          <a:gd name="T49" fmla="*/ 633 h 853"/>
                          <a:gd name="T50" fmla="*/ 175 w 439"/>
                          <a:gd name="T51" fmla="*/ 633 h 853"/>
                          <a:gd name="T52" fmla="*/ 173 w 439"/>
                          <a:gd name="T53" fmla="*/ 599 h 853"/>
                          <a:gd name="T54" fmla="*/ 169 w 439"/>
                          <a:gd name="T55" fmla="*/ 559 h 853"/>
                          <a:gd name="T56" fmla="*/ 166 w 439"/>
                          <a:gd name="T57" fmla="*/ 516 h 853"/>
                          <a:gd name="T58" fmla="*/ 162 w 439"/>
                          <a:gd name="T59" fmla="*/ 473 h 853"/>
                          <a:gd name="T60" fmla="*/ 157 w 439"/>
                          <a:gd name="T61" fmla="*/ 434 h 853"/>
                          <a:gd name="T62" fmla="*/ 154 w 439"/>
                          <a:gd name="T63" fmla="*/ 400 h 853"/>
                          <a:gd name="T64" fmla="*/ 145 w 439"/>
                          <a:gd name="T65" fmla="*/ 342 h 853"/>
                          <a:gd name="T66" fmla="*/ 136 w 439"/>
                          <a:gd name="T67" fmla="*/ 291 h 853"/>
                          <a:gd name="T68" fmla="*/ 129 w 439"/>
                          <a:gd name="T69" fmla="*/ 256 h 853"/>
                          <a:gd name="T70" fmla="*/ 123 w 439"/>
                          <a:gd name="T71" fmla="*/ 226 h 853"/>
                          <a:gd name="T72" fmla="*/ 115 w 439"/>
                          <a:gd name="T73" fmla="*/ 197 h 853"/>
                          <a:gd name="T74" fmla="*/ 109 w 439"/>
                          <a:gd name="T75" fmla="*/ 174 h 853"/>
                          <a:gd name="T76" fmla="*/ 102 w 439"/>
                          <a:gd name="T77" fmla="*/ 150 h 853"/>
                          <a:gd name="T78" fmla="*/ 96 w 439"/>
                          <a:gd name="T79" fmla="*/ 131 h 853"/>
                          <a:gd name="T80" fmla="*/ 89 w 439"/>
                          <a:gd name="T81" fmla="*/ 114 h 853"/>
                          <a:gd name="T82" fmla="*/ 82 w 439"/>
                          <a:gd name="T83" fmla="*/ 98 h 853"/>
                          <a:gd name="T84" fmla="*/ 74 w 439"/>
                          <a:gd name="T85" fmla="*/ 79 h 853"/>
                          <a:gd name="T86" fmla="*/ 66 w 439"/>
                          <a:gd name="T87" fmla="*/ 65 h 853"/>
                          <a:gd name="T88" fmla="*/ 58 w 439"/>
                          <a:gd name="T89" fmla="*/ 50 h 853"/>
                          <a:gd name="T90" fmla="*/ 50 w 439"/>
                          <a:gd name="T91" fmla="*/ 37 h 853"/>
                          <a:gd name="T92" fmla="*/ 41 w 439"/>
                          <a:gd name="T93" fmla="*/ 27 h 853"/>
                          <a:gd name="T94" fmla="*/ 33 w 439"/>
                          <a:gd name="T95" fmla="*/ 18 h 853"/>
                          <a:gd name="T96" fmla="*/ 24 w 439"/>
                          <a:gd name="T97" fmla="*/ 12 h 853"/>
                          <a:gd name="T98" fmla="*/ 17 w 439"/>
                          <a:gd name="T99" fmla="*/ 7 h 853"/>
                          <a:gd name="T100" fmla="*/ 10 w 439"/>
                          <a:gd name="T101" fmla="*/ 3 h 853"/>
                          <a:gd name="T102" fmla="*/ 0 w 439"/>
                          <a:gd name="T103" fmla="*/ 0 h 853"/>
                          <a:gd name="T104" fmla="*/ 181 w 439"/>
                          <a:gd name="T105" fmla="*/ 0 h 853"/>
                          <a:gd name="T106" fmla="*/ 0 60000 65536"/>
                          <a:gd name="T107" fmla="*/ 0 60000 65536"/>
                          <a:gd name="T108" fmla="*/ 0 60000 65536"/>
                          <a:gd name="T109" fmla="*/ 0 60000 65536"/>
                          <a:gd name="T110" fmla="*/ 0 60000 65536"/>
                          <a:gd name="T111" fmla="*/ 0 60000 65536"/>
                          <a:gd name="T112" fmla="*/ 0 60000 65536"/>
                          <a:gd name="T113" fmla="*/ 0 60000 65536"/>
                          <a:gd name="T114" fmla="*/ 0 60000 65536"/>
                          <a:gd name="T115" fmla="*/ 0 60000 65536"/>
                          <a:gd name="T116" fmla="*/ 0 60000 65536"/>
                          <a:gd name="T117" fmla="*/ 0 60000 65536"/>
                          <a:gd name="T118" fmla="*/ 0 60000 65536"/>
                          <a:gd name="T119" fmla="*/ 0 60000 65536"/>
                          <a:gd name="T120" fmla="*/ 0 60000 65536"/>
                          <a:gd name="T121" fmla="*/ 0 60000 65536"/>
                          <a:gd name="T122" fmla="*/ 0 60000 65536"/>
                          <a:gd name="T123" fmla="*/ 0 60000 65536"/>
                          <a:gd name="T124" fmla="*/ 0 60000 65536"/>
                          <a:gd name="T125" fmla="*/ 0 60000 65536"/>
                          <a:gd name="T126" fmla="*/ 0 60000 65536"/>
                          <a:gd name="T127" fmla="*/ 0 60000 65536"/>
                          <a:gd name="T128" fmla="*/ 0 60000 65536"/>
                          <a:gd name="T129" fmla="*/ 0 60000 65536"/>
                          <a:gd name="T130" fmla="*/ 0 60000 65536"/>
                          <a:gd name="T131" fmla="*/ 0 60000 65536"/>
                          <a:gd name="T132" fmla="*/ 0 60000 65536"/>
                          <a:gd name="T133" fmla="*/ 0 60000 65536"/>
                          <a:gd name="T134" fmla="*/ 0 60000 65536"/>
                          <a:gd name="T135" fmla="*/ 0 60000 65536"/>
                          <a:gd name="T136" fmla="*/ 0 60000 65536"/>
                          <a:gd name="T137" fmla="*/ 0 60000 65536"/>
                          <a:gd name="T138" fmla="*/ 0 60000 65536"/>
                          <a:gd name="T139" fmla="*/ 0 60000 65536"/>
                          <a:gd name="T140" fmla="*/ 0 60000 65536"/>
                          <a:gd name="T141" fmla="*/ 0 60000 65536"/>
                          <a:gd name="T142" fmla="*/ 0 60000 65536"/>
                          <a:gd name="T143" fmla="*/ 0 60000 65536"/>
                          <a:gd name="T144" fmla="*/ 0 60000 65536"/>
                          <a:gd name="T145" fmla="*/ 0 60000 65536"/>
                          <a:gd name="T146" fmla="*/ 0 60000 65536"/>
                          <a:gd name="T147" fmla="*/ 0 60000 65536"/>
                          <a:gd name="T148" fmla="*/ 0 60000 65536"/>
                          <a:gd name="T149" fmla="*/ 0 60000 65536"/>
                          <a:gd name="T150" fmla="*/ 0 60000 65536"/>
                          <a:gd name="T151" fmla="*/ 0 60000 65536"/>
                          <a:gd name="T152" fmla="*/ 0 60000 65536"/>
                          <a:gd name="T153" fmla="*/ 0 60000 65536"/>
                          <a:gd name="T154" fmla="*/ 0 60000 65536"/>
                          <a:gd name="T155" fmla="*/ 0 60000 65536"/>
                          <a:gd name="T156" fmla="*/ 0 60000 65536"/>
                          <a:gd name="T157" fmla="*/ 0 60000 65536"/>
                          <a:gd name="T158" fmla="*/ 0 60000 65536"/>
                          <a:gd name="T159" fmla="*/ 0 w 439"/>
                          <a:gd name="T160" fmla="*/ 0 h 853"/>
                          <a:gd name="T161" fmla="*/ 439 w 439"/>
                          <a:gd name="T162" fmla="*/ 853 h 853"/>
                        </a:gdLst>
                        <a:ahLst/>
                        <a:cxnLst>
                          <a:cxn ang="T106">
                            <a:pos x="T0" y="T1"/>
                          </a:cxn>
                          <a:cxn ang="T107">
                            <a:pos x="T2" y="T3"/>
                          </a:cxn>
                          <a:cxn ang="T108">
                            <a:pos x="T4" y="T5"/>
                          </a:cxn>
                          <a:cxn ang="T109">
                            <a:pos x="T6" y="T7"/>
                          </a:cxn>
                          <a:cxn ang="T110">
                            <a:pos x="T8" y="T9"/>
                          </a:cxn>
                          <a:cxn ang="T111">
                            <a:pos x="T10" y="T11"/>
                          </a:cxn>
                          <a:cxn ang="T112">
                            <a:pos x="T12" y="T13"/>
                          </a:cxn>
                          <a:cxn ang="T113">
                            <a:pos x="T14" y="T15"/>
                          </a:cxn>
                          <a:cxn ang="T114">
                            <a:pos x="T16" y="T17"/>
                          </a:cxn>
                          <a:cxn ang="T115">
                            <a:pos x="T18" y="T19"/>
                          </a:cxn>
                          <a:cxn ang="T116">
                            <a:pos x="T20" y="T21"/>
                          </a:cxn>
                          <a:cxn ang="T117">
                            <a:pos x="T22" y="T23"/>
                          </a:cxn>
                          <a:cxn ang="T118">
                            <a:pos x="T24" y="T25"/>
                          </a:cxn>
                          <a:cxn ang="T119">
                            <a:pos x="T26" y="T27"/>
                          </a:cxn>
                          <a:cxn ang="T120">
                            <a:pos x="T28" y="T29"/>
                          </a:cxn>
                          <a:cxn ang="T121">
                            <a:pos x="T30" y="T31"/>
                          </a:cxn>
                          <a:cxn ang="T122">
                            <a:pos x="T32" y="T33"/>
                          </a:cxn>
                          <a:cxn ang="T123">
                            <a:pos x="T34" y="T35"/>
                          </a:cxn>
                          <a:cxn ang="T124">
                            <a:pos x="T36" y="T37"/>
                          </a:cxn>
                          <a:cxn ang="T125">
                            <a:pos x="T38" y="T39"/>
                          </a:cxn>
                          <a:cxn ang="T126">
                            <a:pos x="T40" y="T41"/>
                          </a:cxn>
                          <a:cxn ang="T127">
                            <a:pos x="T42" y="T43"/>
                          </a:cxn>
                          <a:cxn ang="T128">
                            <a:pos x="T44" y="T45"/>
                          </a:cxn>
                          <a:cxn ang="T129">
                            <a:pos x="T46" y="T47"/>
                          </a:cxn>
                          <a:cxn ang="T130">
                            <a:pos x="T48" y="T49"/>
                          </a:cxn>
                          <a:cxn ang="T131">
                            <a:pos x="T50" y="T51"/>
                          </a:cxn>
                          <a:cxn ang="T132">
                            <a:pos x="T52" y="T53"/>
                          </a:cxn>
                          <a:cxn ang="T133">
                            <a:pos x="T54" y="T55"/>
                          </a:cxn>
                          <a:cxn ang="T134">
                            <a:pos x="T56" y="T57"/>
                          </a:cxn>
                          <a:cxn ang="T135">
                            <a:pos x="T58" y="T59"/>
                          </a:cxn>
                          <a:cxn ang="T136">
                            <a:pos x="T60" y="T61"/>
                          </a:cxn>
                          <a:cxn ang="T137">
                            <a:pos x="T62" y="T63"/>
                          </a:cxn>
                          <a:cxn ang="T138">
                            <a:pos x="T64" y="T65"/>
                          </a:cxn>
                          <a:cxn ang="T139">
                            <a:pos x="T66" y="T67"/>
                          </a:cxn>
                          <a:cxn ang="T140">
                            <a:pos x="T68" y="T69"/>
                          </a:cxn>
                          <a:cxn ang="T141">
                            <a:pos x="T70" y="T71"/>
                          </a:cxn>
                          <a:cxn ang="T142">
                            <a:pos x="T72" y="T73"/>
                          </a:cxn>
                          <a:cxn ang="T143">
                            <a:pos x="T74" y="T75"/>
                          </a:cxn>
                          <a:cxn ang="T144">
                            <a:pos x="T76" y="T77"/>
                          </a:cxn>
                          <a:cxn ang="T145">
                            <a:pos x="T78" y="T79"/>
                          </a:cxn>
                          <a:cxn ang="T146">
                            <a:pos x="T80" y="T81"/>
                          </a:cxn>
                          <a:cxn ang="T147">
                            <a:pos x="T82" y="T83"/>
                          </a:cxn>
                          <a:cxn ang="T148">
                            <a:pos x="T84" y="T85"/>
                          </a:cxn>
                          <a:cxn ang="T149">
                            <a:pos x="T86" y="T87"/>
                          </a:cxn>
                          <a:cxn ang="T150">
                            <a:pos x="T88" y="T89"/>
                          </a:cxn>
                          <a:cxn ang="T151">
                            <a:pos x="T90" y="T91"/>
                          </a:cxn>
                          <a:cxn ang="T152">
                            <a:pos x="T92" y="T93"/>
                          </a:cxn>
                          <a:cxn ang="T153">
                            <a:pos x="T94" y="T95"/>
                          </a:cxn>
                          <a:cxn ang="T154">
                            <a:pos x="T96" y="T97"/>
                          </a:cxn>
                          <a:cxn ang="T155">
                            <a:pos x="T98" y="T99"/>
                          </a:cxn>
                          <a:cxn ang="T156">
                            <a:pos x="T100" y="T101"/>
                          </a:cxn>
                          <a:cxn ang="T157">
                            <a:pos x="T102" y="T103"/>
                          </a:cxn>
                          <a:cxn ang="T158">
                            <a:pos x="T104" y="T105"/>
                          </a:cxn>
                        </a:cxnLst>
                        <a:rect l="T159" t="T160" r="T161" b="T162"/>
                        <a:pathLst>
                          <a:path w="439" h="853">
                            <a:moveTo>
                              <a:pt x="181" y="0"/>
                            </a:moveTo>
                            <a:lnTo>
                              <a:pt x="192" y="0"/>
                            </a:lnTo>
                            <a:lnTo>
                              <a:pt x="209" y="3"/>
                            </a:lnTo>
                            <a:lnTo>
                              <a:pt x="229" y="13"/>
                            </a:lnTo>
                            <a:lnTo>
                              <a:pt x="244" y="31"/>
                            </a:lnTo>
                            <a:lnTo>
                              <a:pt x="259" y="51"/>
                            </a:lnTo>
                            <a:lnTo>
                              <a:pt x="271" y="74"/>
                            </a:lnTo>
                            <a:lnTo>
                              <a:pt x="281" y="98"/>
                            </a:lnTo>
                            <a:lnTo>
                              <a:pt x="294" y="131"/>
                            </a:lnTo>
                            <a:lnTo>
                              <a:pt x="306" y="165"/>
                            </a:lnTo>
                            <a:lnTo>
                              <a:pt x="317" y="202"/>
                            </a:lnTo>
                            <a:lnTo>
                              <a:pt x="327" y="248"/>
                            </a:lnTo>
                            <a:lnTo>
                              <a:pt x="338" y="301"/>
                            </a:lnTo>
                            <a:lnTo>
                              <a:pt x="345" y="338"/>
                            </a:lnTo>
                            <a:lnTo>
                              <a:pt x="351" y="375"/>
                            </a:lnTo>
                            <a:lnTo>
                              <a:pt x="356" y="412"/>
                            </a:lnTo>
                            <a:lnTo>
                              <a:pt x="359" y="444"/>
                            </a:lnTo>
                            <a:lnTo>
                              <a:pt x="362" y="471"/>
                            </a:lnTo>
                            <a:lnTo>
                              <a:pt x="365" y="503"/>
                            </a:lnTo>
                            <a:lnTo>
                              <a:pt x="368" y="538"/>
                            </a:lnTo>
                            <a:lnTo>
                              <a:pt x="371" y="581"/>
                            </a:lnTo>
                            <a:lnTo>
                              <a:pt x="374" y="633"/>
                            </a:lnTo>
                            <a:lnTo>
                              <a:pt x="438" y="633"/>
                            </a:lnTo>
                            <a:lnTo>
                              <a:pt x="286" y="852"/>
                            </a:lnTo>
                            <a:lnTo>
                              <a:pt x="103" y="633"/>
                            </a:lnTo>
                            <a:lnTo>
                              <a:pt x="175" y="633"/>
                            </a:lnTo>
                            <a:lnTo>
                              <a:pt x="173" y="599"/>
                            </a:lnTo>
                            <a:lnTo>
                              <a:pt x="169" y="559"/>
                            </a:lnTo>
                            <a:lnTo>
                              <a:pt x="166" y="516"/>
                            </a:lnTo>
                            <a:lnTo>
                              <a:pt x="162" y="473"/>
                            </a:lnTo>
                            <a:lnTo>
                              <a:pt x="157" y="434"/>
                            </a:lnTo>
                            <a:lnTo>
                              <a:pt x="154" y="400"/>
                            </a:lnTo>
                            <a:lnTo>
                              <a:pt x="145" y="342"/>
                            </a:lnTo>
                            <a:lnTo>
                              <a:pt x="136" y="291"/>
                            </a:lnTo>
                            <a:lnTo>
                              <a:pt x="129" y="256"/>
                            </a:lnTo>
                            <a:lnTo>
                              <a:pt x="123" y="226"/>
                            </a:lnTo>
                            <a:lnTo>
                              <a:pt x="115" y="197"/>
                            </a:lnTo>
                            <a:lnTo>
                              <a:pt x="109" y="174"/>
                            </a:lnTo>
                            <a:lnTo>
                              <a:pt x="102" y="150"/>
                            </a:lnTo>
                            <a:lnTo>
                              <a:pt x="96" y="131"/>
                            </a:lnTo>
                            <a:lnTo>
                              <a:pt x="89" y="114"/>
                            </a:lnTo>
                            <a:lnTo>
                              <a:pt x="82" y="98"/>
                            </a:lnTo>
                            <a:lnTo>
                              <a:pt x="74" y="79"/>
                            </a:lnTo>
                            <a:lnTo>
                              <a:pt x="66" y="65"/>
                            </a:lnTo>
                            <a:lnTo>
                              <a:pt x="58" y="50"/>
                            </a:lnTo>
                            <a:lnTo>
                              <a:pt x="50" y="37"/>
                            </a:lnTo>
                            <a:lnTo>
                              <a:pt x="41" y="27"/>
                            </a:lnTo>
                            <a:lnTo>
                              <a:pt x="33" y="18"/>
                            </a:lnTo>
                            <a:lnTo>
                              <a:pt x="24" y="12"/>
                            </a:lnTo>
                            <a:lnTo>
                              <a:pt x="17" y="7"/>
                            </a:lnTo>
                            <a:lnTo>
                              <a:pt x="10" y="3"/>
                            </a:lnTo>
                            <a:lnTo>
                              <a:pt x="0" y="0"/>
                            </a:lnTo>
                            <a:lnTo>
                              <a:pt x="181" y="0"/>
                            </a:lnTo>
                          </a:path>
                        </a:pathLst>
                      </a:custGeom>
                      <a:solidFill>
                        <a:srgbClr val="800000"/>
                      </a:solidFill>
                      <a:ln w="12700" cap="rnd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n-CA" sz="2400" dirty="0">
                          <a:latin typeface="Times New Roman" pitchFamily="18" charset="0"/>
                          <a:ea typeface="+mn-ea"/>
                        </a:endParaRPr>
                      </a:p>
                    </p:txBody>
                  </p:sp>
                  <p:sp>
                    <p:nvSpPr>
                      <p:cNvPr id="29" name="Freeform 26"/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2593" y="1650"/>
                        <a:ext cx="371" cy="635"/>
                      </a:xfrm>
                      <a:custGeom>
                        <a:avLst/>
                        <a:gdLst>
                          <a:gd name="T0" fmla="*/ 191 w 371"/>
                          <a:gd name="T1" fmla="*/ 0 h 635"/>
                          <a:gd name="T2" fmla="*/ 370 w 371"/>
                          <a:gd name="T3" fmla="*/ 0 h 635"/>
                          <a:gd name="T4" fmla="*/ 342 w 371"/>
                          <a:gd name="T5" fmla="*/ 17 h 635"/>
                          <a:gd name="T6" fmla="*/ 319 w 371"/>
                          <a:gd name="T7" fmla="*/ 45 h 635"/>
                          <a:gd name="T8" fmla="*/ 298 w 371"/>
                          <a:gd name="T9" fmla="*/ 82 h 635"/>
                          <a:gd name="T10" fmla="*/ 279 w 371"/>
                          <a:gd name="T11" fmla="*/ 124 h 635"/>
                          <a:gd name="T12" fmla="*/ 261 w 371"/>
                          <a:gd name="T13" fmla="*/ 184 h 635"/>
                          <a:gd name="T14" fmla="*/ 244 w 371"/>
                          <a:gd name="T15" fmla="*/ 248 h 635"/>
                          <a:gd name="T16" fmla="*/ 230 w 371"/>
                          <a:gd name="T17" fmla="*/ 321 h 635"/>
                          <a:gd name="T18" fmla="*/ 217 w 371"/>
                          <a:gd name="T19" fmla="*/ 412 h 635"/>
                          <a:gd name="T20" fmla="*/ 209 w 371"/>
                          <a:gd name="T21" fmla="*/ 489 h 635"/>
                          <a:gd name="T22" fmla="*/ 201 w 371"/>
                          <a:gd name="T23" fmla="*/ 570 h 635"/>
                          <a:gd name="T24" fmla="*/ 198 w 371"/>
                          <a:gd name="T25" fmla="*/ 634 h 635"/>
                          <a:gd name="T26" fmla="*/ 0 w 371"/>
                          <a:gd name="T27" fmla="*/ 634 h 635"/>
                          <a:gd name="T28" fmla="*/ 3 w 371"/>
                          <a:gd name="T29" fmla="*/ 580 h 635"/>
                          <a:gd name="T30" fmla="*/ 8 w 371"/>
                          <a:gd name="T31" fmla="*/ 523 h 635"/>
                          <a:gd name="T32" fmla="*/ 13 w 371"/>
                          <a:gd name="T33" fmla="*/ 471 h 635"/>
                          <a:gd name="T34" fmla="*/ 17 w 371"/>
                          <a:gd name="T35" fmla="*/ 430 h 635"/>
                          <a:gd name="T36" fmla="*/ 23 w 371"/>
                          <a:gd name="T37" fmla="*/ 380 h 635"/>
                          <a:gd name="T38" fmla="*/ 32 w 371"/>
                          <a:gd name="T39" fmla="*/ 321 h 635"/>
                          <a:gd name="T40" fmla="*/ 40 w 371"/>
                          <a:gd name="T41" fmla="*/ 278 h 635"/>
                          <a:gd name="T42" fmla="*/ 50 w 371"/>
                          <a:gd name="T43" fmla="*/ 233 h 635"/>
                          <a:gd name="T44" fmla="*/ 56 w 371"/>
                          <a:gd name="T45" fmla="*/ 210 h 635"/>
                          <a:gd name="T46" fmla="*/ 64 w 371"/>
                          <a:gd name="T47" fmla="*/ 180 h 635"/>
                          <a:gd name="T48" fmla="*/ 72 w 371"/>
                          <a:gd name="T49" fmla="*/ 153 h 635"/>
                          <a:gd name="T50" fmla="*/ 83 w 371"/>
                          <a:gd name="T51" fmla="*/ 120 h 635"/>
                          <a:gd name="T52" fmla="*/ 92 w 371"/>
                          <a:gd name="T53" fmla="*/ 99 h 635"/>
                          <a:gd name="T54" fmla="*/ 100 w 371"/>
                          <a:gd name="T55" fmla="*/ 82 h 635"/>
                          <a:gd name="T56" fmla="*/ 109 w 371"/>
                          <a:gd name="T57" fmla="*/ 64 h 635"/>
                          <a:gd name="T58" fmla="*/ 119 w 371"/>
                          <a:gd name="T59" fmla="*/ 47 h 635"/>
                          <a:gd name="T60" fmla="*/ 129 w 371"/>
                          <a:gd name="T61" fmla="*/ 32 h 635"/>
                          <a:gd name="T62" fmla="*/ 142 w 371"/>
                          <a:gd name="T63" fmla="*/ 17 h 635"/>
                          <a:gd name="T64" fmla="*/ 155 w 371"/>
                          <a:gd name="T65" fmla="*/ 7 h 635"/>
                          <a:gd name="T66" fmla="*/ 166 w 371"/>
                          <a:gd name="T67" fmla="*/ 2 h 635"/>
                          <a:gd name="T68" fmla="*/ 178 w 371"/>
                          <a:gd name="T69" fmla="*/ 0 h 635"/>
                          <a:gd name="T70" fmla="*/ 191 w 371"/>
                          <a:gd name="T71" fmla="*/ 0 h 635"/>
                          <a:gd name="T72" fmla="*/ 0 60000 65536"/>
                          <a:gd name="T73" fmla="*/ 0 60000 65536"/>
                          <a:gd name="T74" fmla="*/ 0 60000 65536"/>
                          <a:gd name="T75" fmla="*/ 0 60000 65536"/>
                          <a:gd name="T76" fmla="*/ 0 60000 65536"/>
                          <a:gd name="T77" fmla="*/ 0 60000 65536"/>
                          <a:gd name="T78" fmla="*/ 0 60000 65536"/>
                          <a:gd name="T79" fmla="*/ 0 60000 65536"/>
                          <a:gd name="T80" fmla="*/ 0 60000 65536"/>
                          <a:gd name="T81" fmla="*/ 0 60000 65536"/>
                          <a:gd name="T82" fmla="*/ 0 60000 65536"/>
                          <a:gd name="T83" fmla="*/ 0 60000 65536"/>
                          <a:gd name="T84" fmla="*/ 0 60000 65536"/>
                          <a:gd name="T85" fmla="*/ 0 60000 65536"/>
                          <a:gd name="T86" fmla="*/ 0 60000 65536"/>
                          <a:gd name="T87" fmla="*/ 0 60000 65536"/>
                          <a:gd name="T88" fmla="*/ 0 60000 65536"/>
                          <a:gd name="T89" fmla="*/ 0 60000 65536"/>
                          <a:gd name="T90" fmla="*/ 0 60000 65536"/>
                          <a:gd name="T91" fmla="*/ 0 60000 65536"/>
                          <a:gd name="T92" fmla="*/ 0 60000 65536"/>
                          <a:gd name="T93" fmla="*/ 0 60000 65536"/>
                          <a:gd name="T94" fmla="*/ 0 60000 65536"/>
                          <a:gd name="T95" fmla="*/ 0 60000 65536"/>
                          <a:gd name="T96" fmla="*/ 0 60000 65536"/>
                          <a:gd name="T97" fmla="*/ 0 60000 65536"/>
                          <a:gd name="T98" fmla="*/ 0 60000 65536"/>
                          <a:gd name="T99" fmla="*/ 0 60000 65536"/>
                          <a:gd name="T100" fmla="*/ 0 60000 65536"/>
                          <a:gd name="T101" fmla="*/ 0 60000 65536"/>
                          <a:gd name="T102" fmla="*/ 0 60000 65536"/>
                          <a:gd name="T103" fmla="*/ 0 60000 65536"/>
                          <a:gd name="T104" fmla="*/ 0 60000 65536"/>
                          <a:gd name="T105" fmla="*/ 0 60000 65536"/>
                          <a:gd name="T106" fmla="*/ 0 60000 65536"/>
                          <a:gd name="T107" fmla="*/ 0 60000 65536"/>
                          <a:gd name="T108" fmla="*/ 0 w 371"/>
                          <a:gd name="T109" fmla="*/ 0 h 635"/>
                          <a:gd name="T110" fmla="*/ 371 w 371"/>
                          <a:gd name="T111" fmla="*/ 635 h 635"/>
                        </a:gdLst>
                        <a:ahLst/>
                        <a:cxnLst>
                          <a:cxn ang="T72">
                            <a:pos x="T0" y="T1"/>
                          </a:cxn>
                          <a:cxn ang="T73">
                            <a:pos x="T2" y="T3"/>
                          </a:cxn>
                          <a:cxn ang="T74">
                            <a:pos x="T4" y="T5"/>
                          </a:cxn>
                          <a:cxn ang="T75">
                            <a:pos x="T6" y="T7"/>
                          </a:cxn>
                          <a:cxn ang="T76">
                            <a:pos x="T8" y="T9"/>
                          </a:cxn>
                          <a:cxn ang="T77">
                            <a:pos x="T10" y="T11"/>
                          </a:cxn>
                          <a:cxn ang="T78">
                            <a:pos x="T12" y="T13"/>
                          </a:cxn>
                          <a:cxn ang="T79">
                            <a:pos x="T14" y="T15"/>
                          </a:cxn>
                          <a:cxn ang="T80">
                            <a:pos x="T16" y="T17"/>
                          </a:cxn>
                          <a:cxn ang="T81">
                            <a:pos x="T18" y="T19"/>
                          </a:cxn>
                          <a:cxn ang="T82">
                            <a:pos x="T20" y="T21"/>
                          </a:cxn>
                          <a:cxn ang="T83">
                            <a:pos x="T22" y="T23"/>
                          </a:cxn>
                          <a:cxn ang="T84">
                            <a:pos x="T24" y="T25"/>
                          </a:cxn>
                          <a:cxn ang="T85">
                            <a:pos x="T26" y="T27"/>
                          </a:cxn>
                          <a:cxn ang="T86">
                            <a:pos x="T28" y="T29"/>
                          </a:cxn>
                          <a:cxn ang="T87">
                            <a:pos x="T30" y="T31"/>
                          </a:cxn>
                          <a:cxn ang="T88">
                            <a:pos x="T32" y="T33"/>
                          </a:cxn>
                          <a:cxn ang="T89">
                            <a:pos x="T34" y="T35"/>
                          </a:cxn>
                          <a:cxn ang="T90">
                            <a:pos x="T36" y="T37"/>
                          </a:cxn>
                          <a:cxn ang="T91">
                            <a:pos x="T38" y="T39"/>
                          </a:cxn>
                          <a:cxn ang="T92">
                            <a:pos x="T40" y="T41"/>
                          </a:cxn>
                          <a:cxn ang="T93">
                            <a:pos x="T42" y="T43"/>
                          </a:cxn>
                          <a:cxn ang="T94">
                            <a:pos x="T44" y="T45"/>
                          </a:cxn>
                          <a:cxn ang="T95">
                            <a:pos x="T46" y="T47"/>
                          </a:cxn>
                          <a:cxn ang="T96">
                            <a:pos x="T48" y="T49"/>
                          </a:cxn>
                          <a:cxn ang="T97">
                            <a:pos x="T50" y="T51"/>
                          </a:cxn>
                          <a:cxn ang="T98">
                            <a:pos x="T52" y="T53"/>
                          </a:cxn>
                          <a:cxn ang="T99">
                            <a:pos x="T54" y="T55"/>
                          </a:cxn>
                          <a:cxn ang="T100">
                            <a:pos x="T56" y="T57"/>
                          </a:cxn>
                          <a:cxn ang="T101">
                            <a:pos x="T58" y="T59"/>
                          </a:cxn>
                          <a:cxn ang="T102">
                            <a:pos x="T60" y="T61"/>
                          </a:cxn>
                          <a:cxn ang="T103">
                            <a:pos x="T62" y="T63"/>
                          </a:cxn>
                          <a:cxn ang="T104">
                            <a:pos x="T64" y="T65"/>
                          </a:cxn>
                          <a:cxn ang="T105">
                            <a:pos x="T66" y="T67"/>
                          </a:cxn>
                          <a:cxn ang="T106">
                            <a:pos x="T68" y="T69"/>
                          </a:cxn>
                          <a:cxn ang="T107">
                            <a:pos x="T70" y="T71"/>
                          </a:cxn>
                        </a:cxnLst>
                        <a:rect l="T108" t="T109" r="T110" b="T111"/>
                        <a:pathLst>
                          <a:path w="371" h="635">
                            <a:moveTo>
                              <a:pt x="191" y="0"/>
                            </a:moveTo>
                            <a:lnTo>
                              <a:pt x="370" y="0"/>
                            </a:lnTo>
                            <a:lnTo>
                              <a:pt x="342" y="17"/>
                            </a:lnTo>
                            <a:lnTo>
                              <a:pt x="319" y="45"/>
                            </a:lnTo>
                            <a:lnTo>
                              <a:pt x="298" y="82"/>
                            </a:lnTo>
                            <a:lnTo>
                              <a:pt x="279" y="124"/>
                            </a:lnTo>
                            <a:lnTo>
                              <a:pt x="261" y="184"/>
                            </a:lnTo>
                            <a:lnTo>
                              <a:pt x="244" y="248"/>
                            </a:lnTo>
                            <a:lnTo>
                              <a:pt x="230" y="321"/>
                            </a:lnTo>
                            <a:lnTo>
                              <a:pt x="217" y="412"/>
                            </a:lnTo>
                            <a:lnTo>
                              <a:pt x="209" y="489"/>
                            </a:lnTo>
                            <a:lnTo>
                              <a:pt x="201" y="570"/>
                            </a:lnTo>
                            <a:lnTo>
                              <a:pt x="198" y="634"/>
                            </a:lnTo>
                            <a:lnTo>
                              <a:pt x="0" y="634"/>
                            </a:lnTo>
                            <a:lnTo>
                              <a:pt x="3" y="580"/>
                            </a:lnTo>
                            <a:lnTo>
                              <a:pt x="8" y="523"/>
                            </a:lnTo>
                            <a:lnTo>
                              <a:pt x="13" y="471"/>
                            </a:lnTo>
                            <a:lnTo>
                              <a:pt x="17" y="430"/>
                            </a:lnTo>
                            <a:lnTo>
                              <a:pt x="23" y="380"/>
                            </a:lnTo>
                            <a:lnTo>
                              <a:pt x="32" y="321"/>
                            </a:lnTo>
                            <a:lnTo>
                              <a:pt x="40" y="278"/>
                            </a:lnTo>
                            <a:lnTo>
                              <a:pt x="50" y="233"/>
                            </a:lnTo>
                            <a:lnTo>
                              <a:pt x="56" y="210"/>
                            </a:lnTo>
                            <a:lnTo>
                              <a:pt x="64" y="180"/>
                            </a:lnTo>
                            <a:lnTo>
                              <a:pt x="72" y="153"/>
                            </a:lnTo>
                            <a:lnTo>
                              <a:pt x="83" y="120"/>
                            </a:lnTo>
                            <a:lnTo>
                              <a:pt x="92" y="99"/>
                            </a:lnTo>
                            <a:lnTo>
                              <a:pt x="100" y="82"/>
                            </a:lnTo>
                            <a:lnTo>
                              <a:pt x="109" y="64"/>
                            </a:lnTo>
                            <a:lnTo>
                              <a:pt x="119" y="47"/>
                            </a:lnTo>
                            <a:lnTo>
                              <a:pt x="129" y="32"/>
                            </a:lnTo>
                            <a:lnTo>
                              <a:pt x="142" y="17"/>
                            </a:lnTo>
                            <a:lnTo>
                              <a:pt x="155" y="7"/>
                            </a:lnTo>
                            <a:lnTo>
                              <a:pt x="166" y="2"/>
                            </a:lnTo>
                            <a:lnTo>
                              <a:pt x="178" y="0"/>
                            </a:lnTo>
                            <a:lnTo>
                              <a:pt x="191" y="0"/>
                            </a:lnTo>
                          </a:path>
                        </a:pathLst>
                      </a:custGeom>
                      <a:solidFill>
                        <a:srgbClr val="FF0000"/>
                      </a:solidFill>
                      <a:ln w="12700" cap="rnd">
                        <a:solidFill>
                          <a:srgbClr val="000000"/>
                        </a:solidFill>
                        <a:round/>
                        <a:headEnd/>
                        <a:tailEnd/>
                      </a:ln>
                    </p:spPr>
                    <p:txBody>
                      <a:bodyPr/>
                      <a:lstStyle/>
                      <a:p>
                        <a:pPr>
                          <a:defRPr/>
                        </a:pPr>
                        <a:endParaRPr lang="en-CA" sz="2400" dirty="0">
                          <a:latin typeface="Times New Roman" pitchFamily="18" charset="0"/>
                          <a:ea typeface="+mn-ea"/>
                        </a:endParaRPr>
                      </a:p>
                    </p:txBody>
                  </p:sp>
                </p:grpSp>
              </p:grpSp>
              <p:sp>
                <p:nvSpPr>
                  <p:cNvPr id="18" name="Rectangle 28"/>
                  <p:cNvSpPr>
                    <a:spLocks noChangeArrowheads="1"/>
                  </p:cNvSpPr>
                  <p:nvPr/>
                </p:nvSpPr>
                <p:spPr bwMode="auto">
                  <a:xfrm>
                    <a:off x="193" y="1440"/>
                    <a:ext cx="2069" cy="49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 algn="ctr">
                      <a:defRPr/>
                    </a:pPr>
                    <a:r>
                      <a:rPr lang="en-US" sz="3200" b="1" dirty="0">
                        <a:solidFill>
                          <a:srgbClr val="081D58"/>
                        </a:solidFill>
                        <a:latin typeface="Arial" charset="0"/>
                        <a:ea typeface="+mn-ea"/>
                      </a:rPr>
                      <a:t>Apply</a:t>
                    </a:r>
                    <a:endParaRPr lang="en-US" sz="3200" b="1" dirty="0"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19" name="Rectangle 29"/>
                  <p:cNvSpPr>
                    <a:spLocks noChangeArrowheads="1"/>
                  </p:cNvSpPr>
                  <p:nvPr/>
                </p:nvSpPr>
                <p:spPr bwMode="auto">
                  <a:xfrm>
                    <a:off x="187" y="1565"/>
                    <a:ext cx="2025" cy="23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lIns="92075" tIns="46038" rIns="92075" bIns="46038">
                    <a:spAutoFit/>
                  </a:bodyPr>
                  <a:lstStyle/>
                  <a:p>
                    <a:pPr marL="114300" indent="-114300" algn="l">
                      <a:buFontTx/>
                      <a:buChar char="•"/>
                      <a:defRPr/>
                    </a:pPr>
                    <a:endParaRPr lang="en-CA" sz="1200" dirty="0"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20" name="Line 30"/>
                  <p:cNvSpPr>
                    <a:spLocks noChangeShapeType="1"/>
                  </p:cNvSpPr>
                  <p:nvPr/>
                </p:nvSpPr>
                <p:spPr bwMode="auto">
                  <a:xfrm>
                    <a:off x="1488" y="2064"/>
                    <a:ext cx="0" cy="288"/>
                  </a:xfrm>
                  <a:prstGeom prst="line">
                    <a:avLst/>
                  </a:prstGeom>
                  <a:noFill/>
                  <a:ln w="508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CA" dirty="0">
                      <a:latin typeface="Times New Roman" pitchFamily="18" charset="0"/>
                      <a:ea typeface="+mn-ea"/>
                    </a:endParaRPr>
                  </a:p>
                </p:txBody>
              </p:sp>
              <p:sp>
                <p:nvSpPr>
                  <p:cNvPr id="21" name="Line 31"/>
                  <p:cNvSpPr>
                    <a:spLocks noChangeShapeType="1"/>
                  </p:cNvSpPr>
                  <p:nvPr/>
                </p:nvSpPr>
                <p:spPr bwMode="auto">
                  <a:xfrm>
                    <a:off x="2256" y="1440"/>
                    <a:ext cx="1147" cy="0"/>
                  </a:xfrm>
                  <a:prstGeom prst="line">
                    <a:avLst/>
                  </a:prstGeom>
                  <a:noFill/>
                  <a:ln w="50800">
                    <a:solidFill>
                      <a:schemeClr val="tx1"/>
                    </a:solidFill>
                    <a:round/>
                    <a:headEnd type="none" w="sm" len="sm"/>
                    <a:tailEnd type="stealth" w="med" len="lg"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CA" dirty="0">
                      <a:latin typeface="Times New Roman" pitchFamily="18" charset="0"/>
                      <a:ea typeface="+mn-ea"/>
                    </a:endParaRPr>
                  </a:p>
                </p:txBody>
              </p:sp>
              <p:sp>
                <p:nvSpPr>
                  <p:cNvPr id="22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577" y="3367"/>
                    <a:ext cx="4554" cy="704"/>
                  </a:xfrm>
                  <a:prstGeom prst="rect">
                    <a:avLst/>
                  </a:prstGeom>
                  <a:solidFill>
                    <a:schemeClr val="bg1"/>
                  </a:solidFill>
                  <a:ln w="25400">
                    <a:solidFill>
                      <a:schemeClr val="tx1"/>
                    </a:solidFill>
                    <a:miter lim="800000"/>
                    <a:headEnd/>
                    <a:tailEnd/>
                  </a:ln>
                  <a:effectLst>
                    <a:outerShdw dist="107763" dir="2700000" algn="ctr" rotWithShape="0">
                      <a:schemeClr val="bg2">
                        <a:lumMod val="20000"/>
                        <a:lumOff val="80000"/>
                      </a:schemeClr>
                    </a:outerShdw>
                  </a:effectLst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CA" sz="2400" dirty="0">
                      <a:latin typeface="Times New Roman" pitchFamily="18" charset="0"/>
                      <a:ea typeface="+mn-ea"/>
                    </a:endParaRPr>
                  </a:p>
                </p:txBody>
              </p:sp>
              <p:sp>
                <p:nvSpPr>
                  <p:cNvPr id="23" name="Rectangle 33"/>
                  <p:cNvSpPr>
                    <a:spLocks noChangeArrowheads="1"/>
                  </p:cNvSpPr>
                  <p:nvPr/>
                </p:nvSpPr>
                <p:spPr bwMode="auto">
                  <a:xfrm>
                    <a:off x="1776" y="3408"/>
                    <a:ext cx="2245" cy="49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wrap="square" lIns="92075" tIns="46038" rIns="92075" bIns="46038">
                    <a:spAutoFit/>
                  </a:bodyPr>
                  <a:lstStyle/>
                  <a:p>
                    <a:pPr>
                      <a:defRPr/>
                    </a:pPr>
                    <a:r>
                      <a:rPr lang="en-US" sz="3200" b="1" dirty="0">
                        <a:solidFill>
                          <a:srgbClr val="081D58"/>
                        </a:solidFill>
                        <a:latin typeface="Arial" charset="0"/>
                        <a:ea typeface="+mn-ea"/>
                      </a:rPr>
                      <a:t>Acquire</a:t>
                    </a:r>
                    <a:endParaRPr lang="en-US" sz="3200" b="1" dirty="0">
                      <a:latin typeface="Arial" charset="0"/>
                      <a:ea typeface="+mn-ea"/>
                    </a:endParaRPr>
                  </a:p>
                </p:txBody>
              </p:sp>
              <p:sp>
                <p:nvSpPr>
                  <p:cNvPr id="24" name="Line 34"/>
                  <p:cNvSpPr>
                    <a:spLocks noChangeShapeType="1"/>
                  </p:cNvSpPr>
                  <p:nvPr/>
                </p:nvSpPr>
                <p:spPr bwMode="auto">
                  <a:xfrm>
                    <a:off x="4279" y="3072"/>
                    <a:ext cx="0" cy="288"/>
                  </a:xfrm>
                  <a:prstGeom prst="line">
                    <a:avLst/>
                  </a:prstGeom>
                  <a:noFill/>
                  <a:ln w="50800">
                    <a:solidFill>
                      <a:schemeClr val="tx1"/>
                    </a:solidFill>
                    <a:round/>
                    <a:headEnd type="triangle" w="med" len="med"/>
                    <a:tailEnd type="triangle" w="med" len="med"/>
                  </a:ln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en-CA" dirty="0">
                      <a:latin typeface="Times New Roman" pitchFamily="18" charset="0"/>
                      <a:ea typeface="+mn-ea"/>
                    </a:endParaRPr>
                  </a:p>
                </p:txBody>
              </p:sp>
              <p:sp>
                <p:nvSpPr>
                  <p:cNvPr id="25" name="Text Box 36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0" y="4176"/>
                    <a:ext cx="1632" cy="26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>
                    <a:spAutoFit/>
                  </a:bodyPr>
                  <a:lstStyle/>
                  <a:p>
                    <a:pPr algn="l" eaLnBrk="1" hangingPunct="1">
                      <a:spcBef>
                        <a:spcPct val="50000"/>
                      </a:spcBef>
                      <a:defRPr/>
                    </a:pPr>
                    <a:r>
                      <a:rPr lang="en-US" sz="700" dirty="0">
                        <a:solidFill>
                          <a:srgbClr val="800000"/>
                        </a:solidFill>
                        <a:latin typeface="Verdana" pitchFamily="34" charset="0"/>
                        <a:ea typeface="+mn-ea"/>
                      </a:rPr>
                      <a:t>Copyright © Centre for Health Evidence</a:t>
                    </a:r>
                  </a:p>
                </p:txBody>
              </p:sp>
            </p:grpSp>
          </p:grpSp>
          <p:sp>
            <p:nvSpPr>
              <p:cNvPr id="6" name="Rectangle 14"/>
              <p:cNvSpPr>
                <a:spLocks noChangeArrowheads="1"/>
              </p:cNvSpPr>
              <p:nvPr/>
            </p:nvSpPr>
            <p:spPr bwMode="auto">
              <a:xfrm>
                <a:off x="2661" y="2034"/>
                <a:ext cx="1011" cy="49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92075" tIns="46038" rIns="92075" bIns="46038">
                <a:spAutoFit/>
              </a:bodyPr>
              <a:lstStyle/>
              <a:p>
                <a:pPr>
                  <a:defRPr/>
                </a:pPr>
                <a:r>
                  <a:rPr lang="en-US" sz="3200" b="1" dirty="0">
                    <a:solidFill>
                      <a:srgbClr val="081D58"/>
                    </a:solidFill>
                    <a:latin typeface="Arial" charset="0"/>
                    <a:ea typeface="+mn-ea"/>
                  </a:rPr>
                  <a:t>Ask</a:t>
                </a:r>
                <a:endParaRPr lang="en-US" sz="3200" b="1" dirty="0">
                  <a:latin typeface="Arial" charset="0"/>
                  <a:ea typeface="+mn-ea"/>
                </a:endParaRPr>
              </a:p>
            </p:txBody>
          </p:sp>
        </p:grpSp>
      </p:grpSp>
      <p:sp>
        <p:nvSpPr>
          <p:cNvPr id="32" name="Title 1"/>
          <p:cNvSpPr txBox="1">
            <a:spLocks/>
          </p:cNvSpPr>
          <p:nvPr/>
        </p:nvSpPr>
        <p:spPr>
          <a:xfrm>
            <a:off x="0" y="192506"/>
            <a:ext cx="9144000" cy="962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409995"/>
                </a:solidFill>
              </a:rPr>
              <a:t>5 A’s method of searching</a:t>
            </a:r>
            <a:endParaRPr lang="en-US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45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Institution/affiliation search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90" y="2226708"/>
            <a:ext cx="6698777" cy="3446383"/>
          </a:xfrm>
          <a:solidFill>
            <a:srgbClr val="92D050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999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Institution/affiliation search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4" y="2160271"/>
            <a:ext cx="6935756" cy="3659813"/>
          </a:xfr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2891790" y="4202430"/>
            <a:ext cx="4903470" cy="6858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092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Institution/affiliation search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55" y="2226707"/>
            <a:ext cx="6145006" cy="3685875"/>
          </a:xfrm>
          <a:ln>
            <a:solidFill>
              <a:schemeClr val="tx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982980" y="4491990"/>
            <a:ext cx="5394960" cy="128016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754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35" y="1777374"/>
            <a:ext cx="8622050" cy="3849996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49924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Title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663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" y="1664970"/>
            <a:ext cx="8342072" cy="406026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92768"/>
          </a:xfrm>
        </p:spPr>
        <p:txBody>
          <a:bodyPr/>
          <a:lstStyle/>
          <a:p>
            <a:r>
              <a:rPr lang="en-US" dirty="0" smtClean="0"/>
              <a:t>Title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65120" y="4598670"/>
            <a:ext cx="2308860" cy="43434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6293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92768"/>
          </a:xfrm>
        </p:spPr>
        <p:txBody>
          <a:bodyPr/>
          <a:lstStyle/>
          <a:p>
            <a:r>
              <a:rPr lang="en-US" dirty="0" smtClean="0"/>
              <a:t>Title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" y="1743083"/>
            <a:ext cx="8679180" cy="412812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644640" y="4789170"/>
            <a:ext cx="1150620" cy="30480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36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92768"/>
          </a:xfrm>
        </p:spPr>
        <p:txBody>
          <a:bodyPr/>
          <a:lstStyle/>
          <a:p>
            <a:r>
              <a:rPr lang="en-US" dirty="0" smtClean="0"/>
              <a:t>Title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" y="1824058"/>
            <a:ext cx="8654295" cy="398619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30395" y="3333750"/>
            <a:ext cx="1074420" cy="335280"/>
          </a:xfrm>
          <a:prstGeom prst="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301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92768"/>
          </a:xfrm>
        </p:spPr>
        <p:txBody>
          <a:bodyPr/>
          <a:lstStyle/>
          <a:p>
            <a:r>
              <a:rPr lang="en-US" dirty="0" smtClean="0"/>
              <a:t>Title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1573225"/>
            <a:ext cx="8729956" cy="41836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71060" y="3326130"/>
            <a:ext cx="571501" cy="2057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668780" y="3326130"/>
            <a:ext cx="251461" cy="243078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900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22960" y="1072203"/>
            <a:ext cx="7543800" cy="592768"/>
          </a:xfrm>
        </p:spPr>
        <p:txBody>
          <a:bodyPr/>
          <a:lstStyle/>
          <a:p>
            <a:r>
              <a:rPr lang="en-US" dirty="0" smtClean="0"/>
              <a:t>Title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32515"/>
            <a:ext cx="7486339" cy="4169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Rectangle 4"/>
          <p:cNvSpPr/>
          <p:nvPr/>
        </p:nvSpPr>
        <p:spPr>
          <a:xfrm>
            <a:off x="4309110" y="3341370"/>
            <a:ext cx="571501" cy="205740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49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Exporting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2978" y="1012935"/>
            <a:ext cx="5621675" cy="4763448"/>
          </a:xfr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35525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759"/>
            <a:ext cx="9144000" cy="65772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next steps</a:t>
            </a:r>
            <a:endParaRPr lang="en-US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699" y="1381321"/>
            <a:ext cx="7742601" cy="5179899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b="1" dirty="0" smtClean="0"/>
              <a:t> </a:t>
            </a:r>
            <a:r>
              <a:rPr lang="en-US" sz="2800" b="1" dirty="0"/>
              <a:t>Building</a:t>
            </a:r>
            <a:r>
              <a:rPr lang="en-US" sz="2800" dirty="0"/>
              <a:t> a search (keywords vs. </a:t>
            </a:r>
            <a:r>
              <a:rPr lang="en-US" sz="2800" dirty="0" smtClean="0"/>
              <a:t>MeSH)</a:t>
            </a:r>
            <a:endParaRPr lang="en-US" sz="2800" dirty="0"/>
          </a:p>
          <a:p>
            <a:pPr>
              <a:buFont typeface="Wingdings" charset="2"/>
              <a:buChar char="q"/>
            </a:pPr>
            <a:r>
              <a:rPr lang="en-US" sz="2800" dirty="0" smtClean="0"/>
              <a:t> </a:t>
            </a:r>
            <a:r>
              <a:rPr lang="en-US" sz="2800" b="1" dirty="0" smtClean="0"/>
              <a:t>Evaluate</a:t>
            </a:r>
            <a:r>
              <a:rPr lang="en-US" sz="2800" dirty="0" smtClean="0"/>
              <a:t> your results! </a:t>
            </a:r>
          </a:p>
          <a:p>
            <a:pPr lvl="1">
              <a:buFont typeface="Wingdings" charset="2"/>
              <a:buChar char="q"/>
            </a:pPr>
            <a:r>
              <a:rPr lang="en-US" sz="2600" dirty="0"/>
              <a:t> </a:t>
            </a:r>
            <a:r>
              <a:rPr lang="en-US" sz="2600" dirty="0" smtClean="0"/>
              <a:t>Search details box</a:t>
            </a:r>
          </a:p>
          <a:p>
            <a:pPr lvl="1">
              <a:buFont typeface="Wingdings" charset="2"/>
              <a:buChar char="q"/>
            </a:pPr>
            <a:r>
              <a:rPr lang="en-US" sz="2600" dirty="0"/>
              <a:t> </a:t>
            </a:r>
            <a:r>
              <a:rPr lang="en-US" sz="2600" dirty="0" smtClean="0"/>
              <a:t>MeSH terms on good articles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</a:t>
            </a:r>
            <a:r>
              <a:rPr lang="en-US" sz="2800" b="1" dirty="0" smtClean="0"/>
              <a:t>Revise</a:t>
            </a:r>
            <a:r>
              <a:rPr lang="en-US" sz="2800" dirty="0" smtClean="0"/>
              <a:t> as needed and try again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b="1" dirty="0" smtClean="0"/>
              <a:t>Saving your fish</a:t>
            </a:r>
            <a:r>
              <a:rPr lang="en-US" sz="2800" dirty="0" smtClean="0"/>
              <a:t>: references doc for citation management software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b="1" dirty="0" smtClean="0"/>
              <a:t>Saving your net</a:t>
            </a:r>
            <a:r>
              <a:rPr lang="en-US" sz="2800" dirty="0" smtClean="0"/>
              <a:t>: PubMed MyNCBI to save and automate search</a:t>
            </a:r>
          </a:p>
        </p:txBody>
      </p:sp>
    </p:spTree>
    <p:extLst>
      <p:ext uri="{BB962C8B-B14F-4D97-AF65-F5344CB8AC3E}">
        <p14:creationId xmlns:p14="http://schemas.microsoft.com/office/powerpoint/2010/main" val="282742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Scopus syntax: Controlled vocabulary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2241550"/>
            <a:ext cx="7672562" cy="3318328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 No MeSH</a:t>
            </a:r>
            <a:r>
              <a:rPr lang="en-US" sz="2550" dirty="0"/>
              <a:t>, so </a:t>
            </a:r>
            <a:r>
              <a:rPr lang="en-US" sz="2700" dirty="0"/>
              <a:t>v</a:t>
            </a:r>
            <a:r>
              <a:rPr lang="en-US" sz="2700" dirty="0"/>
              <a:t>ariations are therefore needed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“car accidents” OR “traffic accidents” or “automobile accidents” or “vehicular accidents” in Scopus, versus MeSH term “accidents, traffic”.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 Using singular retrieves singular and plural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“car accident*” </a:t>
            </a:r>
            <a:r>
              <a:rPr lang="en-US" sz="2400" dirty="0"/>
              <a:t>OR “traffic </a:t>
            </a:r>
            <a:r>
              <a:rPr lang="en-US" sz="2400" dirty="0"/>
              <a:t>accident*” </a:t>
            </a:r>
            <a:r>
              <a:rPr lang="en-US" sz="2400" dirty="0"/>
              <a:t>or “automobile </a:t>
            </a:r>
            <a:r>
              <a:rPr lang="en-US" sz="2400" dirty="0"/>
              <a:t>accident*” </a:t>
            </a:r>
            <a:r>
              <a:rPr lang="en-US" sz="2400" dirty="0"/>
              <a:t>or “vehicular </a:t>
            </a:r>
            <a:r>
              <a:rPr lang="en-US" sz="2400" dirty="0"/>
              <a:t>accident*”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(car OR traffic OR auto* OR vehic*) W/3 accident*</a:t>
            </a:r>
            <a:endParaRPr lang="en-US" sz="2550" dirty="0"/>
          </a:p>
          <a:p>
            <a:pPr lvl="1">
              <a:buFont typeface="Arial" panose="020B0604020202020204" pitchFamily="34" charset="0"/>
              <a:buChar char="•"/>
            </a:pPr>
            <a:endParaRPr lang="en-US" sz="2550" dirty="0"/>
          </a:p>
          <a:p>
            <a:pPr marL="0" indent="0">
              <a:buNone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442885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Scopus syntax: Phrases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 Approximate phrases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50" dirty="0"/>
              <a:t>“heart attack” vs. heart attack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 Exact phrases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50" dirty="0"/>
              <a:t>(heart-attack) is not the same as (heart attack)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50" dirty="0"/>
              <a:t>(health care?) returns results like: Who pays for health care?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  W</a:t>
            </a:r>
            <a:r>
              <a:rPr lang="en-US" sz="2700" dirty="0"/>
              <a:t>ildcards </a:t>
            </a:r>
            <a:r>
              <a:rPr lang="en-US" sz="2700" dirty="0"/>
              <a:t>(? single character; * one or more)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550" dirty="0"/>
              <a:t>“diabet*” includes diabetes, diabetic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700" dirty="0"/>
          </a:p>
          <a:p>
            <a:pPr marL="0" indent="0">
              <a:buNone/>
            </a:pP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14175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Scopus syntax: Proximity operators </a:t>
            </a:r>
            <a:br>
              <a:rPr lang="en-US" dirty="0" smtClean="0"/>
            </a:br>
            <a:r>
              <a:rPr lang="en-US" dirty="0" smtClean="0"/>
              <a:t>(aka adjacency searching)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 Specifies two terms must be within a certain distance of each other.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 </a:t>
            </a:r>
            <a:r>
              <a:rPr lang="en-US" sz="2700" dirty="0"/>
              <a:t>PRE/n “precedes by”. First term must precede second by a specific number (n) of terms.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 </a:t>
            </a:r>
            <a:r>
              <a:rPr lang="en-US" sz="2700" dirty="0"/>
              <a:t>W/n “within”. Where terms must be within a specified number of teams. Either term can be first.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700" dirty="0"/>
              <a:t> </a:t>
            </a:r>
            <a:r>
              <a:rPr lang="en-US" sz="2700" dirty="0"/>
              <a:t>Same phrase (3, 4, 5), sentence (15), paragraph (50)</a:t>
            </a:r>
          </a:p>
          <a:p>
            <a:pPr marL="0" indent="0">
              <a:buNone/>
            </a:pPr>
            <a:endParaRPr lang="en-US" sz="27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2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933" y="1109133"/>
            <a:ext cx="4673600" cy="46736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074" y="2068830"/>
            <a:ext cx="2903459" cy="290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8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5" t="20145" r="16232" b="22116"/>
          <a:stretch/>
        </p:blipFill>
        <p:spPr>
          <a:xfrm>
            <a:off x="88114" y="1165495"/>
            <a:ext cx="8976116" cy="439971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1558359" y="5789796"/>
            <a:ext cx="6035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chemeClr val="accent1"/>
                </a:solidFill>
                <a:hlinkClick r:id="rId4"/>
              </a:rPr>
              <a:t>OHSU Library Webpage</a:t>
            </a:r>
            <a:endParaRPr lang="en-US" sz="4000" dirty="0">
              <a:solidFill>
                <a:schemeClr val="accent1"/>
              </a:solidFill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86927"/>
            <a:ext cx="9144000" cy="753979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409995"/>
                </a:solidFill>
              </a:rPr>
              <a:t>let’s </a:t>
            </a:r>
            <a:r>
              <a:rPr lang="en-US" b="1" dirty="0" smtClean="0">
                <a:solidFill>
                  <a:srgbClr val="409995"/>
                </a:solidFill>
              </a:rPr>
              <a:t>practice together</a:t>
            </a:r>
            <a:endParaRPr lang="en-US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779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00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recap</a:t>
            </a:r>
            <a:endParaRPr lang="en-US" sz="4000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05" y="1548062"/>
            <a:ext cx="8526189" cy="4146885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1 </a:t>
            </a:r>
            <a:r>
              <a:rPr lang="en-US" sz="2800" dirty="0"/>
              <a:t>How to frame your question (define concept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and </a:t>
            </a:r>
            <a:r>
              <a:rPr lang="en-US" sz="2800" dirty="0"/>
              <a:t>keywords</a:t>
            </a:r>
            <a:r>
              <a:rPr lang="en-US" sz="2800" dirty="0" smtClean="0"/>
              <a:t>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2 </a:t>
            </a:r>
            <a:r>
              <a:rPr lang="en-US" sz="2800" dirty="0"/>
              <a:t>Understand the </a:t>
            </a:r>
            <a:r>
              <a:rPr lang="en-US" sz="2800" dirty="0" smtClean="0"/>
              <a:t>benefit and application of  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controlled vocabulary </a:t>
            </a:r>
            <a:r>
              <a:rPr lang="en-US" sz="2800" dirty="0"/>
              <a:t>and indexing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3 Execute </a:t>
            </a:r>
            <a:r>
              <a:rPr lang="en-US" sz="2800" dirty="0" smtClean="0"/>
              <a:t>and save search results </a:t>
            </a:r>
            <a:r>
              <a:rPr lang="en-US" sz="2800" dirty="0"/>
              <a:t>or search </a:t>
            </a: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strategy</a:t>
            </a: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lvl="1">
              <a:buFont typeface="Wingdings" charset="2"/>
              <a:buChar char="q"/>
            </a:pPr>
            <a:endParaRPr lang="en-US" sz="2800" dirty="0" smtClean="0"/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4080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415555"/>
            <a:ext cx="7772400" cy="4050792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</a:t>
            </a:r>
            <a:r>
              <a:rPr lang="en-US" sz="2800" dirty="0" smtClean="0">
                <a:hlinkClick r:id="rId2"/>
              </a:rPr>
              <a:t>Ovid Tutorials</a:t>
            </a:r>
            <a:endParaRPr lang="en-US" sz="2800" dirty="0"/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hlinkClick r:id="rId3"/>
              </a:rPr>
              <a:t>Branching Out: The MeSH Vocabulary</a:t>
            </a:r>
            <a:r>
              <a:rPr lang="en-US" sz="2800" dirty="0"/>
              <a:t> (11 min video</a:t>
            </a:r>
            <a:r>
              <a:rPr lang="en-US" sz="2800" dirty="0" smtClean="0"/>
              <a:t>)</a:t>
            </a:r>
            <a:endParaRPr lang="en-US" sz="2800" dirty="0"/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>
                <a:hlinkClick r:id="rId4"/>
              </a:rPr>
              <a:t>Contact us</a:t>
            </a:r>
            <a:endParaRPr lang="en-US" sz="2800" dirty="0"/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0" y="224590"/>
            <a:ext cx="9143999" cy="609600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key resources</a:t>
            </a:r>
            <a:endParaRPr lang="en-US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1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785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+mj-lt"/>
                <a:ea typeface="Montserrat" charset="0"/>
                <a:cs typeface="Montserrat" charset="0"/>
              </a:rPr>
              <a:t>questions?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768" y="1258465"/>
            <a:ext cx="67216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Andrew Hamilton, MS, MLS</a:t>
            </a:r>
          </a:p>
          <a:p>
            <a:r>
              <a:rPr lang="en-US" sz="2800" dirty="0" smtClean="0"/>
              <a:t>hamiltoa@ohsu.edu</a:t>
            </a:r>
          </a:p>
          <a:p>
            <a:r>
              <a:rPr lang="en-US" sz="2800" dirty="0" smtClean="0"/>
              <a:t>503.494.7527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3768" y="4756484"/>
            <a:ext cx="67216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Letisha R. Wyatt, PhD</a:t>
            </a:r>
          </a:p>
          <a:p>
            <a:r>
              <a:rPr lang="en-US" sz="2800" dirty="0" smtClean="0"/>
              <a:t>wyattl@ohsu.edu</a:t>
            </a:r>
          </a:p>
          <a:p>
            <a:r>
              <a:rPr lang="en-US" sz="2800" dirty="0" smtClean="0"/>
              <a:t>503.494.8627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767" y="2965658"/>
            <a:ext cx="70585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Laura Zeigen, MA, MLIS, MPH</a:t>
            </a:r>
          </a:p>
          <a:p>
            <a:r>
              <a:rPr lang="en-US" sz="2800" dirty="0" smtClean="0"/>
              <a:t>zeigenl@ohsu.edu</a:t>
            </a:r>
            <a:endParaRPr lang="en-US" sz="2800" dirty="0"/>
          </a:p>
          <a:p>
            <a:r>
              <a:rPr lang="en-US" sz="2800" dirty="0" smtClean="0"/>
              <a:t>503.494.0505</a:t>
            </a:r>
          </a:p>
        </p:txBody>
      </p:sp>
    </p:spTree>
    <p:extLst>
      <p:ext uri="{BB962C8B-B14F-4D97-AF65-F5344CB8AC3E}">
        <p14:creationId xmlns:p14="http://schemas.microsoft.com/office/powerpoint/2010/main" val="9247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2506"/>
            <a:ext cx="9144000" cy="962526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409995"/>
                </a:solidFill>
              </a:rPr>
              <a:t>asking/r</a:t>
            </a:r>
            <a:r>
              <a:rPr lang="en-US" b="1" dirty="0" smtClean="0">
                <a:solidFill>
                  <a:srgbClr val="409995"/>
                </a:solidFill>
              </a:rPr>
              <a:t>efining your question</a:t>
            </a:r>
            <a:endParaRPr lang="en-US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5969" y="1365281"/>
            <a:ext cx="7566136" cy="3270888"/>
          </a:xfrm>
        </p:spPr>
        <p:txBody>
          <a:bodyPr>
            <a:normAutofit fontScale="92500"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Concept mapping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PICO </a:t>
            </a:r>
          </a:p>
          <a:p>
            <a:pPr marL="0" indent="0">
              <a:buNone/>
            </a:pPr>
            <a:r>
              <a:rPr lang="en-US" sz="2800" dirty="0" smtClean="0"/>
              <a:t>These help: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Define broad topical concepts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Describe relationships between concepts</a:t>
            </a:r>
          </a:p>
          <a:p>
            <a:pPr lvl="1"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Organize ideas</a:t>
            </a:r>
          </a:p>
          <a:p>
            <a:pPr lvl="1"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Develop keywords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7214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60" y="1733215"/>
            <a:ext cx="7888879" cy="4117995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192506"/>
            <a:ext cx="9144000" cy="962526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409995"/>
                </a:solidFill>
              </a:rPr>
              <a:t>overview of concept maps</a:t>
            </a:r>
            <a:endParaRPr lang="en-US" dirty="0">
              <a:solidFill>
                <a:srgbClr val="409995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421" y="6441944"/>
            <a:ext cx="14109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from </a:t>
            </a:r>
            <a:r>
              <a:rPr lang="en-US" sz="1200" dirty="0" smtClean="0">
                <a:hlinkClick r:id="rId5"/>
              </a:rPr>
              <a:t>here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14162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2386" y="1527851"/>
            <a:ext cx="5039227" cy="440772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P</a:t>
            </a:r>
            <a:r>
              <a:rPr lang="en-US" sz="2800" dirty="0"/>
              <a:t> = Population or patient</a:t>
            </a:r>
          </a:p>
          <a:p>
            <a:pPr marL="0" indent="0">
              <a:buNone/>
            </a:pPr>
            <a:r>
              <a:rPr lang="en-US" sz="2800" b="1" dirty="0"/>
              <a:t>I</a:t>
            </a:r>
            <a:r>
              <a:rPr lang="en-US" sz="2800" dirty="0"/>
              <a:t> = Intervention or exposure</a:t>
            </a:r>
          </a:p>
          <a:p>
            <a:pPr marL="0" indent="0">
              <a:buNone/>
            </a:pPr>
            <a:r>
              <a:rPr lang="en-US" sz="2800" b="1" dirty="0"/>
              <a:t>C</a:t>
            </a:r>
            <a:r>
              <a:rPr lang="en-US" sz="2800" dirty="0"/>
              <a:t> = </a:t>
            </a:r>
            <a:r>
              <a:rPr lang="en-US" sz="2800" dirty="0" smtClean="0"/>
              <a:t>Comparison* </a:t>
            </a:r>
            <a:endParaRPr lang="en-US" sz="2800" dirty="0"/>
          </a:p>
          <a:p>
            <a:pPr marL="0" indent="0">
              <a:buNone/>
            </a:pPr>
            <a:r>
              <a:rPr lang="en-US" sz="2800" b="1" dirty="0" smtClean="0"/>
              <a:t>O</a:t>
            </a:r>
            <a:r>
              <a:rPr lang="en-US" sz="2800" dirty="0" smtClean="0"/>
              <a:t> </a:t>
            </a:r>
            <a:r>
              <a:rPr lang="en-US" sz="2800" dirty="0"/>
              <a:t>= Outcome</a:t>
            </a:r>
          </a:p>
          <a:p>
            <a:pPr marL="0" indent="0">
              <a:buNone/>
            </a:pPr>
            <a:r>
              <a:rPr lang="en-US" sz="2800" b="1" dirty="0"/>
              <a:t>T</a:t>
            </a:r>
            <a:r>
              <a:rPr lang="en-US" sz="2800" dirty="0"/>
              <a:t> = Time </a:t>
            </a:r>
            <a:r>
              <a:rPr lang="en-US" sz="2800" dirty="0" smtClean="0"/>
              <a:t>factors*</a:t>
            </a:r>
          </a:p>
          <a:p>
            <a:pPr marL="0" indent="0">
              <a:buNone/>
            </a:pPr>
            <a:r>
              <a:rPr lang="en-US" sz="2800" b="1" dirty="0" smtClean="0"/>
              <a:t>S</a:t>
            </a:r>
            <a:r>
              <a:rPr lang="en-US" sz="2800" dirty="0" smtClean="0"/>
              <a:t> </a:t>
            </a:r>
            <a:r>
              <a:rPr lang="en-US" sz="2800" dirty="0"/>
              <a:t>= </a:t>
            </a:r>
            <a:r>
              <a:rPr lang="en-US" sz="2800" dirty="0" smtClean="0"/>
              <a:t>Setting*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 algn="ctr">
              <a:buNone/>
            </a:pPr>
            <a:r>
              <a:rPr lang="en-US" dirty="0" smtClean="0"/>
              <a:t>*may not always have this piece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92506"/>
            <a:ext cx="9144000" cy="96252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overview of PICO</a:t>
            </a:r>
            <a:endParaRPr lang="en-US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45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288759"/>
            <a:ext cx="9144000" cy="657726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</a:rPr>
              <a:t>PubMed MeSH terms</a:t>
            </a:r>
            <a:endParaRPr lang="en-US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699" y="1381321"/>
            <a:ext cx="7742601" cy="5179899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b="1" dirty="0" smtClean="0"/>
              <a:t> </a:t>
            </a:r>
            <a:r>
              <a:rPr lang="en-US" sz="2800" b="1" u="sng" dirty="0" smtClean="0"/>
              <a:t>Me</a:t>
            </a:r>
            <a:r>
              <a:rPr lang="en-US" sz="2800" dirty="0" smtClean="0"/>
              <a:t>dical </a:t>
            </a:r>
            <a:r>
              <a:rPr lang="en-US" sz="2800" b="1" u="sng" dirty="0" smtClean="0"/>
              <a:t>S</a:t>
            </a:r>
            <a:r>
              <a:rPr lang="en-US" sz="2800" dirty="0" smtClean="0"/>
              <a:t>ubject </a:t>
            </a:r>
            <a:r>
              <a:rPr lang="en-US" sz="2800" b="1" u="sng" dirty="0" smtClean="0"/>
              <a:t>H</a:t>
            </a:r>
            <a:r>
              <a:rPr lang="en-US" sz="2800" dirty="0" smtClean="0"/>
              <a:t>eadings: </a:t>
            </a:r>
          </a:p>
          <a:p>
            <a:pPr marL="0" indent="0">
              <a:buNone/>
            </a:pPr>
            <a:r>
              <a:rPr lang="en-US" sz="2800" dirty="0" smtClean="0"/>
              <a:t>terms tagged to an article when being indexing in PubMed</a:t>
            </a:r>
          </a:p>
          <a:p>
            <a:pPr lvl="1">
              <a:buFont typeface="Wingdings" charset="2"/>
              <a:buChar char="q"/>
            </a:pPr>
            <a:r>
              <a:rPr lang="en-US" sz="2600" dirty="0"/>
              <a:t> </a:t>
            </a:r>
            <a:r>
              <a:rPr lang="en-US" sz="2600" dirty="0" smtClean="0"/>
              <a:t>Controlled vocabulary!</a:t>
            </a:r>
          </a:p>
          <a:p>
            <a:pPr lvl="1">
              <a:buFont typeface="Wingdings" charset="2"/>
              <a:buChar char="q"/>
            </a:pPr>
            <a:r>
              <a:rPr lang="en-US" sz="2600" dirty="0"/>
              <a:t> </a:t>
            </a:r>
            <a:r>
              <a:rPr lang="en-US" sz="2400" dirty="0" smtClean="0"/>
              <a:t>Updated </a:t>
            </a:r>
            <a:r>
              <a:rPr lang="en-US" sz="2400" dirty="0"/>
              <a:t>annually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MeSH terms database – essentially a thesaurus</a:t>
            </a:r>
          </a:p>
          <a:p>
            <a:pPr lvl="1">
              <a:buFont typeface="Wingdings" charset="2"/>
              <a:buChar char="q"/>
            </a:pPr>
            <a:r>
              <a:rPr lang="en-US" sz="2600" dirty="0" smtClean="0"/>
              <a:t> Tree structure</a:t>
            </a:r>
          </a:p>
          <a:p>
            <a:pPr lvl="1">
              <a:buFont typeface="Wingdings" charset="2"/>
              <a:buChar char="q"/>
            </a:pPr>
            <a:r>
              <a:rPr lang="en-US" sz="2600" dirty="0"/>
              <a:t> </a:t>
            </a:r>
            <a:r>
              <a:rPr lang="en-US" sz="2600" dirty="0" smtClean="0"/>
              <a:t>Hierarchies and exploding</a:t>
            </a:r>
          </a:p>
          <a:p>
            <a:pPr lvl="1">
              <a:buFont typeface="Wingdings" charset="2"/>
              <a:buChar char="q"/>
            </a:pPr>
            <a:r>
              <a:rPr lang="en-US" sz="2600" dirty="0"/>
              <a:t> </a:t>
            </a:r>
            <a:r>
              <a:rPr lang="en-US" sz="2600" dirty="0" smtClean="0"/>
              <a:t>Subheadings</a:t>
            </a:r>
          </a:p>
          <a:p>
            <a:pPr marL="274320" lvl="1" indent="0">
              <a:buNone/>
            </a:pPr>
            <a:r>
              <a:rPr lang="en-US" sz="2600" dirty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802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22914</TotalTime>
  <Words>1370</Words>
  <Application>Microsoft Macintosh PowerPoint</Application>
  <PresentationFormat>On-screen Show (4:3)</PresentationFormat>
  <Paragraphs>288</Paragraphs>
  <Slides>57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57</vt:i4>
      </vt:variant>
    </vt:vector>
  </HeadingPairs>
  <TitlesOfParts>
    <vt:vector size="69" baseType="lpstr">
      <vt:lpstr>Bookman Old Style</vt:lpstr>
      <vt:lpstr>Calibri</vt:lpstr>
      <vt:lpstr>Calibri Light</vt:lpstr>
      <vt:lpstr>Century Gothic</vt:lpstr>
      <vt:lpstr>Montserrat</vt:lpstr>
      <vt:lpstr>Rockwell Extra Bold</vt:lpstr>
      <vt:lpstr>Times New Roman</vt:lpstr>
      <vt:lpstr>Verdana</vt:lpstr>
      <vt:lpstr>Wingdings</vt:lpstr>
      <vt:lpstr>Arial</vt:lpstr>
      <vt:lpstr>Wood Type</vt:lpstr>
      <vt:lpstr>Retrospect</vt:lpstr>
      <vt:lpstr>PowerPoint Presentation</vt:lpstr>
      <vt:lpstr>learning outcomes</vt:lpstr>
      <vt:lpstr>PowerPoint Presentation</vt:lpstr>
      <vt:lpstr>PowerPoint Presentation</vt:lpstr>
      <vt:lpstr>next steps</vt:lpstr>
      <vt:lpstr>asking/refining your question</vt:lpstr>
      <vt:lpstr>PowerPoint Presentation</vt:lpstr>
      <vt:lpstr>overview of PICO</vt:lpstr>
      <vt:lpstr>PubMed MeSH terms</vt:lpstr>
      <vt:lpstr>boolean operators</vt:lpstr>
      <vt:lpstr>scopus!</vt:lpstr>
      <vt:lpstr>The Magic of Scopus! </vt:lpstr>
      <vt:lpstr>Overview</vt:lpstr>
      <vt:lpstr>PowerPoint Presentation</vt:lpstr>
      <vt:lpstr>What is Scopus?</vt:lpstr>
      <vt:lpstr>PowerPoint Presentation</vt:lpstr>
      <vt:lpstr>Title and topic searches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Cited by</vt:lpstr>
      <vt:lpstr>Cited by</vt:lpstr>
      <vt:lpstr>Cited by</vt:lpstr>
      <vt:lpstr>Analyzing search results</vt:lpstr>
      <vt:lpstr>Analyzing search results</vt:lpstr>
      <vt:lpstr>Analyzing search results</vt:lpstr>
      <vt:lpstr>Analyzing search results</vt:lpstr>
      <vt:lpstr>Figuring out which journals are useful</vt:lpstr>
      <vt:lpstr>Figuring out which journals are useful</vt:lpstr>
      <vt:lpstr>Figuring out which journals are useful</vt:lpstr>
      <vt:lpstr>Author search</vt:lpstr>
      <vt:lpstr>Author search</vt:lpstr>
      <vt:lpstr>Author search</vt:lpstr>
      <vt:lpstr>Author search</vt:lpstr>
      <vt:lpstr>Institution/affiliation search</vt:lpstr>
      <vt:lpstr>Institution/affiliation search</vt:lpstr>
      <vt:lpstr>Institution/affiliation search</vt:lpstr>
      <vt:lpstr>Institution/affiliation search</vt:lpstr>
      <vt:lpstr>Institution/affiliation search</vt:lpstr>
      <vt:lpstr>Title search</vt:lpstr>
      <vt:lpstr>Title search</vt:lpstr>
      <vt:lpstr>Title search</vt:lpstr>
      <vt:lpstr>Title search</vt:lpstr>
      <vt:lpstr>Title search</vt:lpstr>
      <vt:lpstr>Title search</vt:lpstr>
      <vt:lpstr>Exporting</vt:lpstr>
      <vt:lpstr>Scopus syntax: Controlled vocabulary</vt:lpstr>
      <vt:lpstr>Scopus syntax: Phrases</vt:lpstr>
      <vt:lpstr>Scopus syntax: Proximity operators  (aka adjacency searching)</vt:lpstr>
      <vt:lpstr>PowerPoint Presentation</vt:lpstr>
      <vt:lpstr>let’s practice together</vt:lpstr>
      <vt:lpstr>recap</vt:lpstr>
      <vt:lpstr>key resources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Champieux</dc:creator>
  <cp:lastModifiedBy>Microsoft Office User</cp:lastModifiedBy>
  <cp:revision>268</cp:revision>
  <cp:lastPrinted>2016-10-13T19:09:48Z</cp:lastPrinted>
  <dcterms:created xsi:type="dcterms:W3CDTF">2016-07-15T21:56:35Z</dcterms:created>
  <dcterms:modified xsi:type="dcterms:W3CDTF">2017-05-03T21:26:03Z</dcterms:modified>
</cp:coreProperties>
</file>